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56" r:id="rId2"/>
    <p:sldId id="257" r:id="rId3"/>
    <p:sldId id="258" r:id="rId4"/>
    <p:sldId id="260" r:id="rId5"/>
    <p:sldId id="259" r:id="rId6"/>
    <p:sldId id="284" r:id="rId7"/>
    <p:sldId id="275" r:id="rId8"/>
    <p:sldId id="277" r:id="rId9"/>
    <p:sldId id="300" r:id="rId10"/>
    <p:sldId id="297" r:id="rId11"/>
    <p:sldId id="301" r:id="rId12"/>
    <p:sldId id="302" r:id="rId13"/>
    <p:sldId id="276" r:id="rId14"/>
    <p:sldId id="285" r:id="rId15"/>
    <p:sldId id="286" r:id="rId16"/>
    <p:sldId id="273" r:id="rId17"/>
    <p:sldId id="287" r:id="rId18"/>
    <p:sldId id="296" r:id="rId19"/>
    <p:sldId id="288" r:id="rId20"/>
    <p:sldId id="289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33"/>
    <a:srgbClr val="800000"/>
    <a:srgbClr val="003399"/>
    <a:srgbClr val="FF0000"/>
    <a:srgbClr val="FF0066"/>
    <a:srgbClr val="33CCFF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9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2016 -2017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Всего </c:v>
                </c:pt>
                <c:pt idx="1">
                  <c:v>Имеют высшую кв.кат</c:v>
                </c:pt>
                <c:pt idx="2">
                  <c:v>Имеют первую кв.кат</c:v>
                </c:pt>
                <c:pt idx="3">
                  <c:v>Молодые специалисты 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66</c:v>
                </c:pt>
                <c:pt idx="1">
                  <c:v>10</c:v>
                </c:pt>
                <c:pt idx="2">
                  <c:v>35</c:v>
                </c:pt>
                <c:pt idx="3">
                  <c:v>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2017-2018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Всего </c:v>
                </c:pt>
                <c:pt idx="1">
                  <c:v>Имеют высшую кв.кат</c:v>
                </c:pt>
                <c:pt idx="2">
                  <c:v>Имеют первую кв.кат</c:v>
                </c:pt>
                <c:pt idx="3">
                  <c:v>Молодые специалисты 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71</c:v>
                </c:pt>
                <c:pt idx="1">
                  <c:v>15</c:v>
                </c:pt>
                <c:pt idx="2">
                  <c:v>31</c:v>
                </c:pt>
                <c:pt idx="3">
                  <c:v>3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2018-2019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Всего </c:v>
                </c:pt>
                <c:pt idx="1">
                  <c:v>Имеют высшую кв.кат</c:v>
                </c:pt>
                <c:pt idx="2">
                  <c:v>Имеют первую кв.кат</c:v>
                </c:pt>
                <c:pt idx="3">
                  <c:v>Молодые специалисты 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74</c:v>
                </c:pt>
                <c:pt idx="1">
                  <c:v>15</c:v>
                </c:pt>
                <c:pt idx="2">
                  <c:v>33</c:v>
                </c:pt>
                <c:pt idx="3">
                  <c:v>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3081728"/>
        <c:axId val="113108096"/>
      </c:barChart>
      <c:catAx>
        <c:axId val="11308172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13108096"/>
        <c:crosses val="autoZero"/>
        <c:auto val="1"/>
        <c:lblAlgn val="ctr"/>
        <c:lblOffset val="100"/>
        <c:noMultiLvlLbl val="0"/>
      </c:catAx>
      <c:valAx>
        <c:axId val="11310809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1308172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2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2014-2015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Начальное звено</c:v>
                </c:pt>
                <c:pt idx="1">
                  <c:v>Среднее звено</c:v>
                </c:pt>
                <c:pt idx="2">
                  <c:v>Старшее звено</c:v>
                </c:pt>
                <c:pt idx="3">
                  <c:v>Итого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377</c:v>
                </c:pt>
                <c:pt idx="1">
                  <c:v>373</c:v>
                </c:pt>
                <c:pt idx="2">
                  <c:v>71</c:v>
                </c:pt>
                <c:pt idx="3">
                  <c:v>821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2015-2016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Начальное звено</c:v>
                </c:pt>
                <c:pt idx="1">
                  <c:v>Среднее звено</c:v>
                </c:pt>
                <c:pt idx="2">
                  <c:v>Старшее звено</c:v>
                </c:pt>
                <c:pt idx="3">
                  <c:v>Итого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387</c:v>
                </c:pt>
                <c:pt idx="1">
                  <c:v>389</c:v>
                </c:pt>
                <c:pt idx="2">
                  <c:v>73</c:v>
                </c:pt>
                <c:pt idx="3">
                  <c:v>849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2016-2017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Начальное звено</c:v>
                </c:pt>
                <c:pt idx="1">
                  <c:v>Среднее звено</c:v>
                </c:pt>
                <c:pt idx="2">
                  <c:v>Старшее звено</c:v>
                </c:pt>
                <c:pt idx="3">
                  <c:v>Итого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409</c:v>
                </c:pt>
                <c:pt idx="1">
                  <c:v>447</c:v>
                </c:pt>
                <c:pt idx="2">
                  <c:v>73</c:v>
                </c:pt>
                <c:pt idx="3">
                  <c:v>929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2017-2018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Начальное звено</c:v>
                </c:pt>
                <c:pt idx="1">
                  <c:v>Среднее звено</c:v>
                </c:pt>
                <c:pt idx="2">
                  <c:v>Старшее звено</c:v>
                </c:pt>
                <c:pt idx="3">
                  <c:v>Итого</c:v>
                </c:pt>
              </c:strCache>
            </c:strRef>
          </c:cat>
          <c:val>
            <c:numRef>
              <c:f>Лист1!$E$2:$E$5</c:f>
              <c:numCache>
                <c:formatCode>General</c:formatCode>
                <c:ptCount val="4"/>
                <c:pt idx="0">
                  <c:v>458</c:v>
                </c:pt>
                <c:pt idx="1">
                  <c:v>462</c:v>
                </c:pt>
                <c:pt idx="2">
                  <c:v>77</c:v>
                </c:pt>
                <c:pt idx="3">
                  <c:v>997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2018-2019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Начальное звено</c:v>
                </c:pt>
                <c:pt idx="1">
                  <c:v>Среднее звено</c:v>
                </c:pt>
                <c:pt idx="2">
                  <c:v>Старшее звено</c:v>
                </c:pt>
                <c:pt idx="3">
                  <c:v>Итого</c:v>
                </c:pt>
              </c:strCache>
            </c:strRef>
          </c:cat>
          <c:val>
            <c:numRef>
              <c:f>Лист1!$F$2:$F$5</c:f>
              <c:numCache>
                <c:formatCode>General</c:formatCode>
                <c:ptCount val="4"/>
                <c:pt idx="0">
                  <c:v>496</c:v>
                </c:pt>
                <c:pt idx="1">
                  <c:v>494</c:v>
                </c:pt>
                <c:pt idx="2">
                  <c:v>90</c:v>
                </c:pt>
                <c:pt idx="3">
                  <c:v>1080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3443968"/>
        <c:axId val="113445504"/>
      </c:barChart>
      <c:catAx>
        <c:axId val="11344396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13445504"/>
        <c:crosses val="autoZero"/>
        <c:auto val="1"/>
        <c:lblAlgn val="ctr"/>
        <c:lblOffset val="100"/>
        <c:noMultiLvlLbl val="0"/>
      </c:catAx>
      <c:valAx>
        <c:axId val="11344550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1344396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200"/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111FC7-728F-4BF4-BF3E-2E58ABD56C9E}" type="datetimeFigureOut">
              <a:rPr lang="ru-RU" smtClean="0"/>
              <a:t>21.08.2019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853E38-75AD-4B3C-9363-D4FFF8A7397D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419211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53E38-75AD-4B3C-9363-D4FFF8A7397D}" type="slidenum">
              <a:rPr lang="ru-RU" smtClean="0"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441917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53E38-75AD-4B3C-9363-D4FFF8A7397D}" type="slidenum">
              <a:rPr lang="ru-RU" smtClean="0"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441917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53E38-75AD-4B3C-9363-D4FFF8A7397D}" type="slidenum">
              <a:rPr lang="ru-RU" smtClean="0"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732774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53E38-75AD-4B3C-9363-D4FFF8A7397D}" type="slidenum">
              <a:rPr lang="ru-RU" smtClean="0"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874686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53E38-75AD-4B3C-9363-D4FFF8A7397D}" type="slidenum">
              <a:rPr lang="ru-RU" smtClean="0"/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732774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53E38-75AD-4B3C-9363-D4FFF8A7397D}" type="slidenum">
              <a:rPr lang="ru-RU" smtClean="0"/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732774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53E38-75AD-4B3C-9363-D4FFF8A7397D}" type="slidenum">
              <a:rPr lang="ru-RU" smtClean="0"/>
              <a:t>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441917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53E38-75AD-4B3C-9363-D4FFF8A7397D}" type="slidenum">
              <a:rPr lang="ru-RU" smtClean="0"/>
              <a:t>14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441917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53E38-75AD-4B3C-9363-D4FFF8A7397D}" type="slidenum">
              <a:rPr lang="ru-RU" smtClean="0"/>
              <a:t>15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441917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53E38-75AD-4B3C-9363-D4FFF8A7397D}" type="slidenum">
              <a:rPr lang="ru-RU" smtClean="0"/>
              <a:t>17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441917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53E38-75AD-4B3C-9363-D4FFF8A7397D}" type="slidenum">
              <a:rPr lang="ru-RU" smtClean="0"/>
              <a:t>18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441917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53E38-75AD-4B3C-9363-D4FFF8A7397D}" type="slidenum">
              <a:rPr lang="ru-RU" smtClean="0"/>
              <a:t>19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441917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53E38-75AD-4B3C-9363-D4FFF8A7397D}" type="slidenum">
              <a:rPr lang="ru-RU" smtClean="0"/>
              <a:t>20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441917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27DED-3ACB-4905-9192-9C9B8761B5F9}" type="datetimeFigureOut">
              <a:rPr lang="ru-RU" smtClean="0"/>
              <a:t>21.08.2019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589EA-90AF-4D38-8B78-4495F57A7EB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65088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27DED-3ACB-4905-9192-9C9B8761B5F9}" type="datetimeFigureOut">
              <a:rPr lang="ru-RU" smtClean="0"/>
              <a:t>21.08.2019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589EA-90AF-4D38-8B78-4495F57A7EB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882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27DED-3ACB-4905-9192-9C9B8761B5F9}" type="datetimeFigureOut">
              <a:rPr lang="ru-RU" smtClean="0"/>
              <a:t>21.08.2019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589EA-90AF-4D38-8B78-4495F57A7EB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81971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27DED-3ACB-4905-9192-9C9B8761B5F9}" type="datetimeFigureOut">
              <a:rPr lang="ru-RU" smtClean="0"/>
              <a:t>21.08.2019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589EA-90AF-4D38-8B78-4495F57A7EB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77448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27DED-3ACB-4905-9192-9C9B8761B5F9}" type="datetimeFigureOut">
              <a:rPr lang="ru-RU" smtClean="0"/>
              <a:t>21.08.2019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589EA-90AF-4D38-8B78-4495F57A7EB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11356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27DED-3ACB-4905-9192-9C9B8761B5F9}" type="datetimeFigureOut">
              <a:rPr lang="ru-RU" smtClean="0"/>
              <a:t>21.08.2019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589EA-90AF-4D38-8B78-4495F57A7EB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92249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27DED-3ACB-4905-9192-9C9B8761B5F9}" type="datetimeFigureOut">
              <a:rPr lang="ru-RU" smtClean="0"/>
              <a:t>21.08.2019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589EA-90AF-4D38-8B78-4495F57A7EB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73909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27DED-3ACB-4905-9192-9C9B8761B5F9}" type="datetimeFigureOut">
              <a:rPr lang="ru-RU" smtClean="0"/>
              <a:t>21.08.2019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589EA-90AF-4D38-8B78-4495F57A7EB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4605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27DED-3ACB-4905-9192-9C9B8761B5F9}" type="datetimeFigureOut">
              <a:rPr lang="ru-RU" smtClean="0"/>
              <a:t>21.08.2019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589EA-90AF-4D38-8B78-4495F57A7EB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99617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27DED-3ACB-4905-9192-9C9B8761B5F9}" type="datetimeFigureOut">
              <a:rPr lang="ru-RU" smtClean="0"/>
              <a:t>21.08.2019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589EA-90AF-4D38-8B78-4495F57A7EB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02188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27DED-3ACB-4905-9192-9C9B8761B5F9}" type="datetimeFigureOut">
              <a:rPr lang="ru-RU" smtClean="0"/>
              <a:t>21.08.2019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589EA-90AF-4D38-8B78-4495F57A7EB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01230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527DED-3ACB-4905-9192-9C9B8761B5F9}" type="datetimeFigureOut">
              <a:rPr lang="ru-RU" smtClean="0"/>
              <a:t>21.08.2019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F589EA-90AF-4D38-8B78-4495F57A7EB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12165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gif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.jpe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3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3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6.jpe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6" Type="http://schemas.microsoft.com/office/2007/relationships/hdphoto" Target="../media/hdphoto1.wdp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726c76b0c5a512a80bdb68a5f11dade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339" y="332656"/>
            <a:ext cx="9139661" cy="1800200"/>
          </a:xfrm>
        </p:spPr>
        <p:txBody>
          <a:bodyPr>
            <a:normAutofit/>
          </a:bodyPr>
          <a:lstStyle/>
          <a:p>
            <a:r>
              <a:rPr lang="ru-RU" sz="2800" b="1" dirty="0">
                <a:latin typeface="+mn-lt"/>
              </a:rPr>
              <a:t>Муниципальное </a:t>
            </a:r>
            <a:r>
              <a:rPr lang="ru-RU" sz="2800" b="1" dirty="0" smtClean="0">
                <a:latin typeface="+mn-lt"/>
              </a:rPr>
              <a:t>бюджетное</a:t>
            </a:r>
            <a:br>
              <a:rPr lang="ru-RU" sz="2800" b="1" dirty="0" smtClean="0">
                <a:latin typeface="+mn-lt"/>
              </a:rPr>
            </a:br>
            <a:r>
              <a:rPr lang="ru-RU" sz="2800" b="1" dirty="0" smtClean="0">
                <a:latin typeface="+mn-lt"/>
              </a:rPr>
              <a:t> </a:t>
            </a:r>
            <a:r>
              <a:rPr lang="ru-RU" sz="2800" b="1" dirty="0">
                <a:latin typeface="+mn-lt"/>
              </a:rPr>
              <a:t>общеобразовательное учреждение </a:t>
            </a:r>
            <a:br>
              <a:rPr lang="ru-RU" sz="2800" b="1" dirty="0">
                <a:latin typeface="+mn-lt"/>
              </a:rPr>
            </a:br>
            <a:r>
              <a:rPr lang="ru-RU" sz="2800" b="1" dirty="0">
                <a:latin typeface="+mn-lt"/>
              </a:rPr>
              <a:t>«Средняя общеобразовательная школа </a:t>
            </a:r>
            <a:r>
              <a:rPr lang="ru-RU" sz="2800" b="1" dirty="0" smtClean="0">
                <a:latin typeface="+mn-lt"/>
              </a:rPr>
              <a:t> № </a:t>
            </a:r>
            <a:r>
              <a:rPr lang="ru-RU" sz="2800" b="1" dirty="0">
                <a:latin typeface="+mn-lt"/>
              </a:rPr>
              <a:t>42» </a:t>
            </a:r>
            <a:br>
              <a:rPr lang="ru-RU" sz="2800" b="1" dirty="0">
                <a:latin typeface="+mn-lt"/>
              </a:rPr>
            </a:br>
            <a:r>
              <a:rPr lang="ru-RU" sz="2800" b="1" dirty="0">
                <a:latin typeface="+mn-lt"/>
              </a:rPr>
              <a:t>Приволжского района г. Казани</a:t>
            </a: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4339" y="4941168"/>
            <a:ext cx="9139661" cy="1800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4000" b="1" dirty="0">
              <a:latin typeface="+mn-lt"/>
            </a:endParaRPr>
          </a:p>
        </p:txBody>
      </p:sp>
      <p:pic>
        <p:nvPicPr>
          <p:cNvPr id="1031" name="Picture 7" descr="H:\Users\Admin\Downloads\Эмблема 42\новая 2\4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5928" y="-9725"/>
            <a:ext cx="878072" cy="1134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6083" y="2204864"/>
            <a:ext cx="6336172" cy="407689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84469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726c76b0c5a512a80bdb68a5f11dade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339" y="332656"/>
            <a:ext cx="6727901" cy="504056"/>
          </a:xfrm>
        </p:spPr>
        <p:txBody>
          <a:bodyPr>
            <a:noAutofit/>
          </a:bodyPr>
          <a:lstStyle/>
          <a:p>
            <a:r>
              <a:rPr lang="ru-RU" sz="4000" b="1" dirty="0">
                <a:latin typeface="+mn-lt"/>
              </a:rPr>
              <a:t>Кадровое обеспечение </a:t>
            </a:r>
            <a:endParaRPr lang="ru-RU" sz="4000" b="1" i="1" dirty="0">
              <a:latin typeface="+mn-lt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395536" y="836712"/>
            <a:ext cx="8496944" cy="53285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lvl="0" indent="-285750" algn="l">
              <a:buFont typeface="Arial" panose="020B0604020202020204" pitchFamily="34" charset="0"/>
              <a:buChar char="•"/>
            </a:pPr>
            <a:r>
              <a:rPr lang="ru-RU" sz="2000" dirty="0">
                <a:latin typeface="+mn-lt"/>
              </a:rPr>
              <a:t>2 </a:t>
            </a:r>
            <a:r>
              <a:rPr lang="ru-RU" sz="2000" dirty="0" smtClean="0">
                <a:latin typeface="+mn-lt"/>
              </a:rPr>
              <a:t>отличника </a:t>
            </a:r>
            <a:r>
              <a:rPr lang="ru-RU" sz="2000" dirty="0">
                <a:latin typeface="+mn-lt"/>
              </a:rPr>
              <a:t>народного просвещения </a:t>
            </a:r>
          </a:p>
          <a:p>
            <a:pPr marL="285750" lvl="0" indent="-285750" algn="l">
              <a:buFont typeface="Arial" panose="020B0604020202020204" pitchFamily="34" charset="0"/>
              <a:buChar char="•"/>
            </a:pPr>
            <a:r>
              <a:rPr lang="ru-RU" sz="2000" dirty="0">
                <a:latin typeface="+mn-lt"/>
              </a:rPr>
              <a:t>2 почетных работника общего образования </a:t>
            </a:r>
          </a:p>
          <a:p>
            <a:pPr marL="285750" lvl="0" indent="-285750" algn="l">
              <a:buFont typeface="Arial" panose="020B0604020202020204" pitchFamily="34" charset="0"/>
              <a:buChar char="•"/>
            </a:pPr>
            <a:r>
              <a:rPr lang="ru-RU" sz="2000" dirty="0">
                <a:latin typeface="+mn-lt"/>
              </a:rPr>
              <a:t>2 </a:t>
            </a:r>
            <a:r>
              <a:rPr lang="ru-RU" sz="2000" dirty="0" smtClean="0">
                <a:latin typeface="+mn-lt"/>
              </a:rPr>
              <a:t>заслуженных учителя </a:t>
            </a:r>
            <a:r>
              <a:rPr lang="ru-RU" sz="2000" dirty="0">
                <a:latin typeface="+mn-lt"/>
              </a:rPr>
              <a:t>РТ </a:t>
            </a:r>
          </a:p>
          <a:p>
            <a:pPr marL="285750" lvl="0" indent="-285750" algn="l">
              <a:buFont typeface="Arial" panose="020B0604020202020204" pitchFamily="34" charset="0"/>
              <a:buChar char="•"/>
            </a:pPr>
            <a:r>
              <a:rPr lang="ru-RU" sz="2000" dirty="0">
                <a:latin typeface="+mn-lt"/>
              </a:rPr>
              <a:t>2</a:t>
            </a:r>
            <a:r>
              <a:rPr lang="ru-RU" sz="2000" dirty="0" smtClean="0">
                <a:latin typeface="+mn-lt"/>
              </a:rPr>
              <a:t> кандидата наук</a:t>
            </a:r>
            <a:endParaRPr lang="ru-RU" sz="2000" dirty="0">
              <a:latin typeface="+mn-lt"/>
            </a:endParaRPr>
          </a:p>
          <a:p>
            <a:pPr marL="285750" lvl="0" indent="-285750" algn="l">
              <a:buFont typeface="Arial" panose="020B0604020202020204" pitchFamily="34" charset="0"/>
              <a:buChar char="•"/>
            </a:pPr>
            <a:r>
              <a:rPr lang="ru-RU" sz="2000" dirty="0">
                <a:latin typeface="+mn-lt"/>
              </a:rPr>
              <a:t>1 победитель ПНПО </a:t>
            </a:r>
          </a:p>
          <a:p>
            <a:pPr marL="285750" lvl="0" indent="-285750" algn="l">
              <a:buFont typeface="Arial" panose="020B0604020202020204" pitchFamily="34" charset="0"/>
              <a:buChar char="•"/>
            </a:pPr>
            <a:r>
              <a:rPr lang="ru-RU" sz="2000" dirty="0">
                <a:latin typeface="+mn-lt"/>
              </a:rPr>
              <a:t>2 победителя гранта «Наш лучший учитель» </a:t>
            </a:r>
          </a:p>
          <a:p>
            <a:pPr marL="285750" lvl="0" indent="-285750" algn="l">
              <a:buFont typeface="Arial" panose="020B0604020202020204" pitchFamily="34" charset="0"/>
              <a:buChar char="•"/>
            </a:pPr>
            <a:r>
              <a:rPr lang="ru-RU" sz="2000" dirty="0">
                <a:latin typeface="+mn-lt"/>
              </a:rPr>
              <a:t>1 победитель гранта «Учитель-мастер» </a:t>
            </a:r>
          </a:p>
          <a:p>
            <a:pPr marL="285750" lvl="0" indent="-285750" algn="l">
              <a:buFont typeface="Arial" panose="020B0604020202020204" pitchFamily="34" charset="0"/>
              <a:buChar char="•"/>
            </a:pPr>
            <a:r>
              <a:rPr lang="ru-RU" sz="2000" dirty="0">
                <a:latin typeface="+mn-lt"/>
              </a:rPr>
              <a:t>1 победитель и 2 призера конкурса «Лучший учитель города Казани» </a:t>
            </a:r>
          </a:p>
          <a:p>
            <a:pPr marL="285750" lvl="0" indent="-285750" algn="l">
              <a:buFont typeface="Arial" panose="020B0604020202020204" pitchFamily="34" charset="0"/>
              <a:buChar char="•"/>
            </a:pPr>
            <a:r>
              <a:rPr lang="ru-RU" sz="2000" dirty="0">
                <a:latin typeface="+mn-lt"/>
              </a:rPr>
              <a:t>1 победитель республиканского конкурса «Мастер педагогического труда по организации внеурочной физкультурно-оздоровительной и спортивной работы» </a:t>
            </a:r>
          </a:p>
          <a:p>
            <a:pPr marL="285750" lvl="0" indent="-285750" algn="l">
              <a:buFont typeface="Arial" panose="020B0604020202020204" pitchFamily="34" charset="0"/>
              <a:buChar char="•"/>
            </a:pPr>
            <a:r>
              <a:rPr lang="ru-RU" sz="2000" dirty="0">
                <a:latin typeface="+mn-lt"/>
              </a:rPr>
              <a:t>1 победитель очного международного конкурса «Палитра педагогического мастерства» </a:t>
            </a:r>
          </a:p>
          <a:p>
            <a:pPr marL="285750" lvl="0" indent="-285750" algn="l">
              <a:buFont typeface="Arial" panose="020B0604020202020204" pitchFamily="34" charset="0"/>
              <a:buChar char="•"/>
            </a:pPr>
            <a:r>
              <a:rPr lang="ru-RU" sz="2000" dirty="0">
                <a:latin typeface="+mn-lt"/>
              </a:rPr>
              <a:t>3 учителя награждены Почетной  грамотой  </a:t>
            </a:r>
            <a:r>
              <a:rPr lang="ru-RU" sz="2000" dirty="0" err="1">
                <a:latin typeface="+mn-lt"/>
              </a:rPr>
              <a:t>МОиН</a:t>
            </a:r>
            <a:r>
              <a:rPr lang="ru-RU" sz="2000" dirty="0">
                <a:latin typeface="+mn-lt"/>
              </a:rPr>
              <a:t> </a:t>
            </a:r>
            <a:r>
              <a:rPr lang="ru-RU" sz="2000" dirty="0" smtClean="0">
                <a:latin typeface="+mn-lt"/>
              </a:rPr>
              <a:t>РФ</a:t>
            </a:r>
            <a:endParaRPr lang="ru-RU" sz="2000" dirty="0">
              <a:latin typeface="+mn-lt"/>
            </a:endParaRPr>
          </a:p>
          <a:p>
            <a:pPr marL="285750" lvl="0" indent="-285750" algn="l">
              <a:buFont typeface="Arial" panose="020B0604020202020204" pitchFamily="34" charset="0"/>
              <a:buChar char="•"/>
            </a:pPr>
            <a:r>
              <a:rPr lang="ru-RU" sz="2000" dirty="0">
                <a:latin typeface="+mn-lt"/>
              </a:rPr>
              <a:t>2 </a:t>
            </a:r>
            <a:r>
              <a:rPr lang="ru-RU" sz="2000" dirty="0" smtClean="0">
                <a:latin typeface="+mn-lt"/>
              </a:rPr>
              <a:t>нагрудных знака  </a:t>
            </a:r>
            <a:r>
              <a:rPr lang="ru-RU" sz="2000" dirty="0">
                <a:latin typeface="+mn-lt"/>
              </a:rPr>
              <a:t>«За заслуги в образовании» </a:t>
            </a:r>
          </a:p>
          <a:p>
            <a:pPr marL="285750" lvl="0" indent="-285750" algn="l">
              <a:buFont typeface="Arial" panose="020B0604020202020204" pitchFamily="34" charset="0"/>
              <a:buChar char="•"/>
            </a:pPr>
            <a:r>
              <a:rPr lang="ru-RU" sz="2000" dirty="0">
                <a:latin typeface="+mn-lt"/>
              </a:rPr>
              <a:t>7 </a:t>
            </a:r>
            <a:r>
              <a:rPr lang="ru-RU" sz="2000" dirty="0" smtClean="0">
                <a:latin typeface="+mn-lt"/>
              </a:rPr>
              <a:t>Почетных  грамот </a:t>
            </a:r>
            <a:r>
              <a:rPr lang="ru-RU" sz="2000" dirty="0" err="1">
                <a:latin typeface="+mn-lt"/>
              </a:rPr>
              <a:t>МОиН</a:t>
            </a:r>
            <a:r>
              <a:rPr lang="ru-RU" sz="2000" dirty="0">
                <a:latin typeface="+mn-lt"/>
              </a:rPr>
              <a:t> РТ </a:t>
            </a:r>
          </a:p>
          <a:p>
            <a:pPr marL="285750" lvl="0" indent="-285750" algn="l">
              <a:buFont typeface="Arial" panose="020B0604020202020204" pitchFamily="34" charset="0"/>
              <a:buChar char="•"/>
            </a:pPr>
            <a:r>
              <a:rPr lang="ru-RU" sz="2000" dirty="0">
                <a:latin typeface="+mn-lt"/>
              </a:rPr>
              <a:t>5 </a:t>
            </a:r>
            <a:r>
              <a:rPr lang="ru-RU" sz="2000" dirty="0" smtClean="0">
                <a:latin typeface="+mn-lt"/>
              </a:rPr>
              <a:t>медалей  «В память 1000-летия  Казани»</a:t>
            </a:r>
            <a:endParaRPr lang="ru-RU" sz="2000" dirty="0">
              <a:latin typeface="+mn-lt"/>
            </a:endParaRPr>
          </a:p>
        </p:txBody>
      </p:sp>
      <p:pic>
        <p:nvPicPr>
          <p:cNvPr id="1031" name="Picture 7" descr="H:\Users\Admin\Downloads\Эмблема 42\новая 2\4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5928" y="-9725"/>
            <a:ext cx="878072" cy="1134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9900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726c76b0c5a512a80bdb68a5f11dade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339" y="332656"/>
            <a:ext cx="6727901" cy="504056"/>
          </a:xfrm>
        </p:spPr>
        <p:txBody>
          <a:bodyPr>
            <a:noAutofit/>
          </a:bodyPr>
          <a:lstStyle/>
          <a:p>
            <a:r>
              <a:rPr lang="ru-RU" sz="4000" b="1" dirty="0">
                <a:latin typeface="+mn-lt"/>
              </a:rPr>
              <a:t>Кадровое обеспечение </a:t>
            </a:r>
            <a:endParaRPr lang="ru-RU" sz="4000" b="1" i="1" dirty="0">
              <a:latin typeface="+mn-lt"/>
            </a:endParaRPr>
          </a:p>
        </p:txBody>
      </p:sp>
      <p:pic>
        <p:nvPicPr>
          <p:cNvPr id="1031" name="Picture 7" descr="H:\Users\Admin\Downloads\Эмблема 42\новая 2\4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5928" y="-9725"/>
            <a:ext cx="878072" cy="1134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4211196"/>
              </p:ext>
            </p:extLst>
          </p:nvPr>
        </p:nvGraphicFramePr>
        <p:xfrm>
          <a:off x="323528" y="1124744"/>
          <a:ext cx="7848873" cy="157162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94082"/>
                <a:gridCol w="1651597"/>
                <a:gridCol w="1651597"/>
                <a:gridCol w="1651597"/>
              </a:tblGrid>
              <a:tr h="298319"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u="none" strike="noStrike" dirty="0">
                          <a:effectLst/>
                        </a:rPr>
                        <a:t> 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effectLst/>
                        </a:rPr>
                        <a:t>2016 -2017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effectLst/>
                        </a:rPr>
                        <a:t>2017-2018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effectLst/>
                        </a:rPr>
                        <a:t>2018-2019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98319"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u="none" strike="noStrike" dirty="0">
                          <a:effectLst/>
                        </a:rPr>
                        <a:t>Всего 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effectLst/>
                        </a:rPr>
                        <a:t>66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effectLst/>
                        </a:rPr>
                        <a:t>71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effectLst/>
                        </a:rPr>
                        <a:t>74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1954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u="none" strike="noStrike" dirty="0">
                          <a:effectLst/>
                        </a:rPr>
                        <a:t>Имеют высшую </a:t>
                      </a:r>
                      <a:r>
                        <a:rPr lang="ru-RU" sz="2000" u="none" strike="noStrike" dirty="0" err="1">
                          <a:effectLst/>
                        </a:rPr>
                        <a:t>кв.кат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effectLst/>
                        </a:rPr>
                        <a:t>10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effectLst/>
                        </a:rPr>
                        <a:t>15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effectLst/>
                        </a:rPr>
                        <a:t>15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298319"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u="none" strike="noStrike" dirty="0">
                          <a:effectLst/>
                        </a:rPr>
                        <a:t>Имеют первую </a:t>
                      </a:r>
                      <a:r>
                        <a:rPr lang="ru-RU" sz="2000" u="none" strike="noStrike" dirty="0" err="1" smtClean="0">
                          <a:effectLst/>
                        </a:rPr>
                        <a:t>кв.кат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effectLst/>
                        </a:rPr>
                        <a:t>35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effectLst/>
                        </a:rPr>
                        <a:t>31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effectLst/>
                        </a:rPr>
                        <a:t>33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298319"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u="none" strike="noStrike" dirty="0">
                          <a:effectLst/>
                        </a:rPr>
                        <a:t>Молодые специалисты 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</a:rPr>
                        <a:t>3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effectLst/>
                        </a:rPr>
                        <a:t>3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effectLst/>
                        </a:rPr>
                        <a:t>6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98080970"/>
              </p:ext>
            </p:extLst>
          </p:nvPr>
        </p:nvGraphicFramePr>
        <p:xfrm>
          <a:off x="971600" y="2852936"/>
          <a:ext cx="7056784" cy="3384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107519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726c76b0c5a512a80bdb68a5f11dade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339" y="332656"/>
            <a:ext cx="6727901" cy="504056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latin typeface="+mn-lt"/>
              </a:rPr>
              <a:t>Контингент </a:t>
            </a:r>
            <a:endParaRPr lang="ru-RU" sz="4000" b="1" i="1" dirty="0">
              <a:latin typeface="+mn-lt"/>
            </a:endParaRPr>
          </a:p>
        </p:txBody>
      </p:sp>
      <p:pic>
        <p:nvPicPr>
          <p:cNvPr id="1031" name="Picture 7" descr="H:\Users\Admin\Downloads\Эмблема 42\новая 2\4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5928" y="-9725"/>
            <a:ext cx="878072" cy="1134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2533356"/>
              </p:ext>
            </p:extLst>
          </p:nvPr>
        </p:nvGraphicFramePr>
        <p:xfrm>
          <a:off x="323529" y="908718"/>
          <a:ext cx="7942402" cy="229599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56237"/>
                <a:gridCol w="1177233"/>
                <a:gridCol w="1177233"/>
                <a:gridCol w="1177233"/>
                <a:gridCol w="1177233"/>
                <a:gridCol w="1177233"/>
              </a:tblGrid>
              <a:tr h="683427"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 smtClean="0">
                          <a:effectLst/>
                        </a:rPr>
                        <a:t>Уровень образования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effectLst/>
                        </a:rPr>
                        <a:t>2014-2015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effectLst/>
                        </a:rPr>
                        <a:t>2015-2016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effectLst/>
                        </a:rPr>
                        <a:t>2016-2017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effectLst/>
                        </a:rPr>
                        <a:t>2017-2018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effectLst/>
                        </a:rPr>
                        <a:t>2018-2019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403143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 dirty="0" err="1" smtClean="0">
                          <a:effectLst/>
                        </a:rPr>
                        <a:t>Нач.общ</a:t>
                      </a:r>
                      <a:r>
                        <a:rPr lang="ru-RU" sz="2000" u="none" strike="noStrike" dirty="0" smtClean="0">
                          <a:effectLst/>
                        </a:rPr>
                        <a:t>.</a:t>
                      </a:r>
                      <a:r>
                        <a:rPr lang="ru-RU" sz="2000" u="none" strike="noStrike" baseline="0" dirty="0" smtClean="0">
                          <a:effectLst/>
                        </a:rPr>
                        <a:t> обр.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effectLst/>
                        </a:rPr>
                        <a:t>377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effectLst/>
                        </a:rPr>
                        <a:t>387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>
                          <a:effectLst/>
                        </a:rPr>
                        <a:t>409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>
                          <a:effectLst/>
                        </a:rPr>
                        <a:t>458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>
                          <a:effectLst/>
                        </a:rPr>
                        <a:t>496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403143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 dirty="0" err="1" smtClean="0">
                          <a:effectLst/>
                        </a:rPr>
                        <a:t>Основ.общ.обр</a:t>
                      </a:r>
                      <a:r>
                        <a:rPr lang="ru-RU" sz="2000" u="none" strike="noStrike" dirty="0" smtClean="0">
                          <a:effectLst/>
                        </a:rPr>
                        <a:t>.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effectLst/>
                        </a:rPr>
                        <a:t>373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effectLst/>
                        </a:rPr>
                        <a:t>389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effectLst/>
                        </a:rPr>
                        <a:t>447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effectLst/>
                        </a:rPr>
                        <a:t>462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effectLst/>
                        </a:rPr>
                        <a:t>494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403143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 dirty="0" err="1" smtClean="0">
                          <a:effectLst/>
                        </a:rPr>
                        <a:t>Средн.общ.обр</a:t>
                      </a:r>
                      <a:r>
                        <a:rPr lang="ru-RU" sz="2000" u="none" strike="noStrike" dirty="0" smtClean="0">
                          <a:effectLst/>
                        </a:rPr>
                        <a:t>.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>
                          <a:effectLst/>
                        </a:rPr>
                        <a:t>71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effectLst/>
                        </a:rPr>
                        <a:t>73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effectLst/>
                        </a:rPr>
                        <a:t>73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effectLst/>
                        </a:rPr>
                        <a:t>77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effectLst/>
                        </a:rPr>
                        <a:t>90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403143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 dirty="0">
                          <a:effectLst/>
                        </a:rPr>
                        <a:t>Итого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effectLst/>
                        </a:rPr>
                        <a:t>821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effectLst/>
                        </a:rPr>
                        <a:t>849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effectLst/>
                        </a:rPr>
                        <a:t>929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effectLst/>
                        </a:rPr>
                        <a:t>997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effectLst/>
                        </a:rPr>
                        <a:t>1080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79251790"/>
              </p:ext>
            </p:extLst>
          </p:nvPr>
        </p:nvGraphicFramePr>
        <p:xfrm>
          <a:off x="1624012" y="3284984"/>
          <a:ext cx="5895975" cy="30600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263003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726c76b0c5a512a80bdb68a5f11dade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339" y="332656"/>
            <a:ext cx="6727901" cy="504056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latin typeface="+mn-lt"/>
              </a:rPr>
              <a:t>Сотрудничество</a:t>
            </a:r>
            <a:r>
              <a:rPr lang="ru-RU" sz="4000" dirty="0" smtClean="0">
                <a:latin typeface="+mn-lt"/>
              </a:rPr>
              <a:t> </a:t>
            </a:r>
            <a:endParaRPr lang="ru-RU" sz="4000" dirty="0">
              <a:latin typeface="+mn-lt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405230" y="980728"/>
            <a:ext cx="8487249" cy="36004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+mn-lt"/>
              </a:rPr>
              <a:t>ФГБОУ </a:t>
            </a:r>
            <a:r>
              <a:rPr lang="ru-RU" sz="2000" dirty="0">
                <a:latin typeface="+mn-lt"/>
              </a:rPr>
              <a:t>ВО «Казанский государственный медицинский университет </a:t>
            </a:r>
            <a:r>
              <a:rPr lang="ru-RU" sz="2000" dirty="0" smtClean="0">
                <a:latin typeface="+mn-lt"/>
              </a:rPr>
              <a:t>Министерства </a:t>
            </a:r>
            <a:r>
              <a:rPr lang="ru-RU" sz="2000" dirty="0">
                <a:latin typeface="+mn-lt"/>
              </a:rPr>
              <a:t>здравоохранения Российской Федерации»;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+mn-lt"/>
              </a:rPr>
              <a:t>ФГБОУ </a:t>
            </a:r>
            <a:r>
              <a:rPr lang="ru-RU" sz="2000" dirty="0">
                <a:latin typeface="+mn-lt"/>
              </a:rPr>
              <a:t>ВО </a:t>
            </a:r>
            <a:r>
              <a:rPr lang="ru-RU" sz="2000" dirty="0" smtClean="0">
                <a:latin typeface="+mn-lt"/>
              </a:rPr>
              <a:t>«Казанский государственный энергетический университет»;</a:t>
            </a:r>
            <a:endParaRPr lang="ru-RU" sz="2000" dirty="0">
              <a:latin typeface="+mn-lt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+mn-lt"/>
              </a:rPr>
              <a:t>ФГБОУ </a:t>
            </a:r>
            <a:r>
              <a:rPr lang="ru-RU" sz="2000" dirty="0">
                <a:latin typeface="+mn-lt"/>
              </a:rPr>
              <a:t>ВО «Казанский национальный исследовательский технологический университет»;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+mn-lt"/>
              </a:rPr>
              <a:t>ФГАОУ </a:t>
            </a:r>
            <a:r>
              <a:rPr lang="ru-RU" sz="2000" dirty="0">
                <a:latin typeface="+mn-lt"/>
              </a:rPr>
              <a:t>ВО «Казанский (Приволжский) федеральный университет</a:t>
            </a:r>
            <a:r>
              <a:rPr lang="ru-RU" sz="2000" dirty="0" smtClean="0">
                <a:latin typeface="+mn-lt"/>
              </a:rPr>
              <a:t>»;</a:t>
            </a:r>
            <a:endParaRPr lang="ru-RU" sz="2000" dirty="0">
              <a:latin typeface="+mn-lt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+mn-lt"/>
              </a:rPr>
              <a:t>«</a:t>
            </a:r>
            <a:r>
              <a:rPr lang="ru-RU" sz="2000" dirty="0">
                <a:latin typeface="+mn-lt"/>
              </a:rPr>
              <a:t>Казанский Открытый Университет Талантов 2.0</a:t>
            </a:r>
            <a:r>
              <a:rPr lang="ru-RU" sz="2000" dirty="0" smtClean="0">
                <a:latin typeface="+mn-lt"/>
              </a:rPr>
              <a:t>»;</a:t>
            </a:r>
            <a:endParaRPr lang="ru-RU" sz="2000" dirty="0">
              <a:latin typeface="+mn-lt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+mn-lt"/>
              </a:rPr>
              <a:t>ЧОУ </a:t>
            </a:r>
            <a:r>
              <a:rPr lang="ru-RU" sz="2000" dirty="0">
                <a:latin typeface="+mn-lt"/>
              </a:rPr>
              <a:t>ВО «Казанский инновационный университет им. В.Г. </a:t>
            </a:r>
            <a:r>
              <a:rPr lang="ru-RU" sz="2000" dirty="0" err="1" smtClean="0">
                <a:latin typeface="+mn-lt"/>
              </a:rPr>
              <a:t>Тимирясова</a:t>
            </a:r>
            <a:r>
              <a:rPr lang="ru-RU" sz="2000" dirty="0" smtClean="0">
                <a:latin typeface="+mn-lt"/>
              </a:rPr>
              <a:t> </a:t>
            </a:r>
            <a:r>
              <a:rPr lang="ru-RU" sz="2000" dirty="0">
                <a:latin typeface="+mn-lt"/>
              </a:rPr>
              <a:t>(</a:t>
            </a:r>
            <a:r>
              <a:rPr lang="ru-RU" sz="2000" dirty="0" smtClean="0">
                <a:latin typeface="+mn-lt"/>
              </a:rPr>
              <a:t>ИЭУП)»;</a:t>
            </a:r>
            <a:endParaRPr lang="ru-RU" sz="2000" dirty="0">
              <a:latin typeface="+mn-lt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+mn-lt"/>
              </a:rPr>
              <a:t>ГАПОУ </a:t>
            </a:r>
            <a:r>
              <a:rPr lang="ru-RU" sz="2000" dirty="0">
                <a:latin typeface="+mn-lt"/>
              </a:rPr>
              <a:t>«Казанский педагогический колледж»;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+mn-lt"/>
              </a:rPr>
              <a:t>ГАПОУ </a:t>
            </a:r>
            <a:r>
              <a:rPr lang="ru-RU" sz="2000" dirty="0">
                <a:latin typeface="+mn-lt"/>
              </a:rPr>
              <a:t>«Казанский </a:t>
            </a:r>
            <a:r>
              <a:rPr lang="ru-RU" sz="2000" dirty="0" err="1">
                <a:latin typeface="+mn-lt"/>
              </a:rPr>
              <a:t>радиомеханический</a:t>
            </a:r>
            <a:r>
              <a:rPr lang="ru-RU" sz="2000" dirty="0">
                <a:latin typeface="+mn-lt"/>
              </a:rPr>
              <a:t> колледж»;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+mn-lt"/>
              </a:rPr>
              <a:t>Акционерное </a:t>
            </a:r>
            <a:r>
              <a:rPr lang="ru-RU" sz="2000" dirty="0">
                <a:latin typeface="+mn-lt"/>
              </a:rPr>
              <a:t>общество «Радиоприбор»</a:t>
            </a:r>
          </a:p>
        </p:txBody>
      </p:sp>
      <p:pic>
        <p:nvPicPr>
          <p:cNvPr id="1031" name="Picture 7" descr="H:\Users\Admin\Downloads\Эмблема 42\новая 2\4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5928" y="-9725"/>
            <a:ext cx="878072" cy="1134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KSMU logo.png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231" y="4438134"/>
            <a:ext cx="1214442" cy="1153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http://l.120-bal.ru/pars_docs/refs/56/55696/55696_html_m3ff85e4a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4462311"/>
            <a:ext cx="1231123" cy="1137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0" name="Picture 14" descr="http://www.vipstd.ru/images/article/comp/kazan_nitu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4204803"/>
            <a:ext cx="1368152" cy="1641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6" name="Picture 20" descr="C:\Users\Admin\Downloads\2f854e228c2e612b111111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7512" y="4310766"/>
            <a:ext cx="1412720" cy="1408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23" name="Picture 27" descr="C:\Users\Admin\Desktop\kfkDEkwSZziN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5702658"/>
            <a:ext cx="2391412" cy="637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25" name="Picture 29" descr="http://nkort.ru.images.1c-bitrix-cdn.ru/upload/iblock/58d/58d0cf049c44bbc2cec7ccf4c2d726f9.png?1528182883215829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4438134"/>
            <a:ext cx="1517659" cy="1148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26" name="Picture 30" descr="C:\Users\Admin\Desktop\x_201eaba4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5" y="5517232"/>
            <a:ext cx="1008112" cy="954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29" name="Picture 33" descr="C:\Users\Admin\Desktop\tild3239-3237-4361-a239-666134616464___3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5486" y="5534154"/>
            <a:ext cx="2552878" cy="832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31" name="Picture 35" descr="http://www.aktorstc.ru/images/partners/rp_kzn2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4473" y="5373216"/>
            <a:ext cx="2215899" cy="890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5169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726c76b0c5a512a80bdb68a5f11dade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502" y="476672"/>
            <a:ext cx="8246425" cy="648072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latin typeface="+mn-lt"/>
              </a:rPr>
              <a:t/>
            </a:r>
            <a:br>
              <a:rPr lang="ru-RU" sz="4000" b="1" dirty="0" smtClean="0">
                <a:latin typeface="+mn-lt"/>
              </a:rPr>
            </a:br>
            <a:r>
              <a:rPr lang="ru-RU" sz="4000" b="1" dirty="0" smtClean="0"/>
              <a:t>Экспериментальная  </a:t>
            </a:r>
            <a:r>
              <a:rPr lang="ru-RU" sz="4000" b="1" dirty="0" smtClean="0">
                <a:latin typeface="+mn-lt"/>
              </a:rPr>
              <a:t>деятельность</a:t>
            </a:r>
            <a:r>
              <a:rPr lang="ru-RU" sz="4000" dirty="0" smtClean="0"/>
              <a:t/>
            </a:r>
            <a:br>
              <a:rPr lang="ru-RU" sz="4000" dirty="0" smtClean="0"/>
            </a:br>
            <a:endParaRPr lang="ru-RU" sz="4000" b="1" dirty="0">
              <a:solidFill>
                <a:srgbClr val="990033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1031" name="Picture 7" descr="H:\Users\Admin\Downloads\Эмблема 42\новая 2\4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5928" y="-9725"/>
            <a:ext cx="878072" cy="1134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79512" y="1628800"/>
            <a:ext cx="8784976" cy="37444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ru-RU" sz="2900" dirty="0" smtClean="0"/>
              <a:t>С 2014 года МБОУ «Школа №42» является городской инновационной  площадкой по теме: </a:t>
            </a:r>
            <a:r>
              <a:rPr lang="ru-RU" sz="2900" b="1" i="1" dirty="0" smtClean="0"/>
              <a:t>«Формирование модели непрерывного профессионального образования «Школа-колледж-предприятие» </a:t>
            </a:r>
            <a:endParaRPr lang="ru-RU" sz="2900" b="1" i="1" dirty="0" smtClean="0"/>
          </a:p>
          <a:p>
            <a:pPr>
              <a:lnSpc>
                <a:spcPct val="150000"/>
              </a:lnSpc>
            </a:pPr>
            <a:r>
              <a:rPr lang="ru-RU" sz="2900" dirty="0" smtClean="0"/>
              <a:t>(</a:t>
            </a:r>
            <a:r>
              <a:rPr lang="ru-RU" sz="2900" dirty="0" smtClean="0"/>
              <a:t>Приказ №763 ИКМО г.Казани от 14.10.2014 г.)</a:t>
            </a:r>
          </a:p>
          <a:p>
            <a:pPr>
              <a:lnSpc>
                <a:spcPct val="150000"/>
              </a:lnSpc>
            </a:pPr>
            <a:endParaRPr lang="ru-RU" sz="2900" dirty="0" smtClean="0"/>
          </a:p>
          <a:p>
            <a:pPr>
              <a:lnSpc>
                <a:spcPct val="150000"/>
              </a:lnSpc>
            </a:pPr>
            <a:r>
              <a:rPr lang="ru-RU" sz="2900" dirty="0" smtClean="0">
                <a:latin typeface="+mn-lt"/>
              </a:rPr>
              <a:t>С </a:t>
            </a:r>
            <a:r>
              <a:rPr lang="ru-RU" sz="2900" dirty="0">
                <a:latin typeface="+mn-lt"/>
              </a:rPr>
              <a:t>2017 года МБОУ «</a:t>
            </a:r>
            <a:r>
              <a:rPr lang="ru-RU" sz="2900" dirty="0" smtClean="0">
                <a:latin typeface="+mn-lt"/>
              </a:rPr>
              <a:t>Школа №</a:t>
            </a:r>
            <a:r>
              <a:rPr lang="ru-RU" sz="2900" dirty="0">
                <a:latin typeface="+mn-lt"/>
              </a:rPr>
              <a:t>42» является </a:t>
            </a:r>
            <a:r>
              <a:rPr lang="ru-RU" sz="2900" dirty="0" smtClean="0">
                <a:latin typeface="+mn-lt"/>
              </a:rPr>
              <a:t>сетевой экспериментальной </a:t>
            </a:r>
            <a:r>
              <a:rPr lang="ru-RU" sz="2900" dirty="0">
                <a:latin typeface="+mn-lt"/>
              </a:rPr>
              <a:t>площадкой </a:t>
            </a:r>
            <a:r>
              <a:rPr lang="ru-RU" sz="2900" dirty="0" smtClean="0">
                <a:latin typeface="+mn-lt"/>
              </a:rPr>
              <a:t>Федерального </a:t>
            </a:r>
            <a:r>
              <a:rPr lang="ru-RU" sz="2900" dirty="0">
                <a:latin typeface="+mn-lt"/>
              </a:rPr>
              <a:t>института развития образования </a:t>
            </a:r>
            <a:r>
              <a:rPr lang="ru-RU" sz="2900" dirty="0" smtClean="0">
                <a:latin typeface="+mn-lt"/>
              </a:rPr>
              <a:t> г</a:t>
            </a:r>
            <a:r>
              <a:rPr lang="ru-RU" sz="2900" dirty="0">
                <a:latin typeface="+mn-lt"/>
              </a:rPr>
              <a:t>. Москвы по </a:t>
            </a:r>
            <a:r>
              <a:rPr lang="ru-RU" sz="2900" dirty="0" smtClean="0">
                <a:latin typeface="+mn-lt"/>
              </a:rPr>
              <a:t>теме</a:t>
            </a:r>
          </a:p>
          <a:p>
            <a:pPr>
              <a:lnSpc>
                <a:spcPct val="150000"/>
              </a:lnSpc>
            </a:pPr>
            <a:r>
              <a:rPr lang="ru-RU" sz="2900" dirty="0" smtClean="0">
                <a:latin typeface="+mn-lt"/>
              </a:rPr>
              <a:t> </a:t>
            </a:r>
            <a:r>
              <a:rPr lang="ru-RU" sz="2900" b="1" i="1" dirty="0" smtClean="0">
                <a:latin typeface="+mn-lt"/>
              </a:rPr>
              <a:t>«</a:t>
            </a:r>
            <a:r>
              <a:rPr lang="ru-RU" sz="2900" b="1" i="1" dirty="0">
                <a:latin typeface="+mn-lt"/>
              </a:rPr>
              <a:t>Интеграция инженерного образования в школьную среду</a:t>
            </a:r>
            <a:r>
              <a:rPr lang="ru-RU" sz="2900" b="1" i="1" dirty="0" smtClean="0">
                <a:latin typeface="+mn-lt"/>
              </a:rPr>
              <a:t>»</a:t>
            </a:r>
          </a:p>
          <a:p>
            <a:pPr>
              <a:lnSpc>
                <a:spcPct val="150000"/>
              </a:lnSpc>
            </a:pPr>
            <a:r>
              <a:rPr lang="ru-RU" sz="2900" dirty="0" smtClean="0">
                <a:latin typeface="+mn-lt"/>
              </a:rPr>
              <a:t>  (</a:t>
            </a:r>
            <a:r>
              <a:rPr lang="ru-RU" sz="2900" dirty="0">
                <a:latin typeface="+mn-lt"/>
              </a:rPr>
              <a:t>Приказ №326 МО и Н РФ от </a:t>
            </a:r>
            <a:r>
              <a:rPr lang="ru-RU" sz="2900" dirty="0" smtClean="0">
                <a:latin typeface="+mn-lt"/>
              </a:rPr>
              <a:t>30.06.2017г.)</a:t>
            </a:r>
            <a:endParaRPr lang="ru-RU" sz="2900" dirty="0">
              <a:latin typeface="+mn-lt"/>
            </a:endParaRPr>
          </a:p>
          <a:p>
            <a:pPr algn="just">
              <a:lnSpc>
                <a:spcPct val="150000"/>
              </a:lnSpc>
            </a:pPr>
            <a:endParaRPr lang="ru-RU" sz="2600" dirty="0"/>
          </a:p>
        </p:txBody>
      </p:sp>
    </p:spTree>
    <p:extLst>
      <p:ext uri="{BB962C8B-B14F-4D97-AF65-F5344CB8AC3E}">
        <p14:creationId xmlns:p14="http://schemas.microsoft.com/office/powerpoint/2010/main" val="3232078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726c76b0c5a512a80bdb68a5f11dade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305481"/>
            <a:ext cx="7956376" cy="504056"/>
          </a:xfrm>
        </p:spPr>
        <p:txBody>
          <a:bodyPr>
            <a:noAutofit/>
          </a:bodyPr>
          <a:lstStyle/>
          <a:p>
            <a:r>
              <a:rPr lang="ru-RU" sz="2800" b="1" dirty="0" smtClean="0"/>
              <a:t>Экскурсии на предприятия и профпробы </a:t>
            </a:r>
            <a:endParaRPr lang="ru-RU" sz="2800" b="1" dirty="0">
              <a:solidFill>
                <a:srgbClr val="990033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1031" name="Picture 7" descr="H:\Users\Admin\Downloads\Эмблема 42\новая 2\4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5928" y="-9725"/>
            <a:ext cx="878072" cy="1134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78" name="Picture 2" descr="https://pp.userapi.com/c855732/v855732785/20471/4uk4vQjf96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3140745"/>
            <a:ext cx="4951006" cy="3306323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Admin\Desktop\Новая папка\IMG-20170612-WA006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47" y="742676"/>
            <a:ext cx="4267200" cy="3200400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7746" y="993816"/>
            <a:ext cx="4468813" cy="22320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 descr="C:\Users\User\AppData\Local\Temp\Rar$DI00.579\EgjlsWdsMIE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501" y="3789040"/>
            <a:ext cx="3950451" cy="286303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5505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726c76b0c5a512a80bdb68a5f11dade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305481"/>
            <a:ext cx="6439869" cy="504056"/>
          </a:xfrm>
        </p:spPr>
        <p:txBody>
          <a:bodyPr>
            <a:noAutofit/>
          </a:bodyPr>
          <a:lstStyle/>
          <a:p>
            <a:r>
              <a:rPr lang="ru-RU" sz="4000" b="1" dirty="0">
                <a:latin typeface="+mn-lt"/>
              </a:rPr>
              <a:t>Студент одного дня</a:t>
            </a:r>
          </a:p>
        </p:txBody>
      </p:sp>
      <p:pic>
        <p:nvPicPr>
          <p:cNvPr id="1031" name="Picture 7" descr="H:\Users\Admin\Downloads\Эмблема 42\новая 2\4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5928" y="-9725"/>
            <a:ext cx="878072" cy="1134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s://edu.tatar.ru/upload/news/1847512.jp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935417"/>
            <a:ext cx="4032448" cy="2637599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pic>
        <p:nvPicPr>
          <p:cNvPr id="7" name="Рисунок 6" descr="https://edu.tatar.ru/upload/news/2041539.jpg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899365"/>
            <a:ext cx="3888432" cy="28356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735050"/>
            <a:ext cx="4276980" cy="27182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38" y="3735050"/>
            <a:ext cx="4316331" cy="243153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51526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726c76b0c5a512a80bdb68a5f11dade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9654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7670" y="-33955"/>
            <a:ext cx="8229600" cy="1143000"/>
          </a:xfrm>
        </p:spPr>
        <p:txBody>
          <a:bodyPr>
            <a:noAutofit/>
          </a:bodyPr>
          <a:lstStyle/>
          <a:p>
            <a:r>
              <a:rPr lang="ru-RU" sz="2400" b="1" dirty="0">
                <a:latin typeface="+mn-lt"/>
              </a:rPr>
              <a:t>Ранняя профилизация обучающихся</a:t>
            </a:r>
          </a:p>
        </p:txBody>
      </p:sp>
      <p:pic>
        <p:nvPicPr>
          <p:cNvPr id="1031" name="Picture 7" descr="H:\Users\Admin\Downloads\Эмблема 42\новая 2\4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5928" y="-9725"/>
            <a:ext cx="878072" cy="1134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35352" y="782566"/>
            <a:ext cx="4858933" cy="628552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64966" y="980728"/>
            <a:ext cx="4648487" cy="358261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6200000">
            <a:off x="5672854" y="3319413"/>
            <a:ext cx="2232710" cy="4468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016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726c76b0c5a512a80bdb68a5f11dade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9654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7670" y="-33955"/>
            <a:ext cx="8229600" cy="1143000"/>
          </a:xfrm>
        </p:spPr>
        <p:txBody>
          <a:bodyPr>
            <a:noAutofit/>
          </a:bodyPr>
          <a:lstStyle/>
          <a:p>
            <a:r>
              <a:rPr lang="ru-RU" sz="2400" b="1" dirty="0">
                <a:latin typeface="+mn-lt"/>
              </a:rPr>
              <a:t>Р</a:t>
            </a:r>
            <a:r>
              <a:rPr lang="ru-RU" sz="2400" b="1" dirty="0" smtClean="0">
                <a:latin typeface="+mn-lt"/>
              </a:rPr>
              <a:t>анняя </a:t>
            </a:r>
            <a:r>
              <a:rPr lang="ru-RU" sz="2400" b="1" dirty="0">
                <a:latin typeface="+mn-lt"/>
              </a:rPr>
              <a:t>профилизация обучающихся</a:t>
            </a:r>
          </a:p>
        </p:txBody>
      </p:sp>
      <p:pic>
        <p:nvPicPr>
          <p:cNvPr id="1031" name="Picture 7" descr="H:\Users\Admin\Downloads\Эмблема 42\новая 2\4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5928" y="-9725"/>
            <a:ext cx="878072" cy="1134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5674" y="914540"/>
            <a:ext cx="3517553" cy="575482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0838" y="1109045"/>
            <a:ext cx="2562323" cy="512990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5852" y="1109045"/>
            <a:ext cx="2888533" cy="5129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325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726c76b0c5a512a80bdb68a5f11dade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9654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7670" y="-33955"/>
            <a:ext cx="8229600" cy="1143000"/>
          </a:xfrm>
        </p:spPr>
        <p:txBody>
          <a:bodyPr>
            <a:noAutofit/>
          </a:bodyPr>
          <a:lstStyle/>
          <a:p>
            <a:r>
              <a:rPr lang="ru-RU" sz="2400" b="1" dirty="0">
                <a:latin typeface="+mn-lt"/>
              </a:rPr>
              <a:t>Ранняя профилизация обучающихся</a:t>
            </a:r>
          </a:p>
        </p:txBody>
      </p:sp>
      <p:pic>
        <p:nvPicPr>
          <p:cNvPr id="1031" name="Picture 7" descr="H:\Users\Admin\Downloads\Эмблема 42\новая 2\4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5928" y="-9725"/>
            <a:ext cx="878072" cy="1134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3413"/>
            <a:ext cx="4816475" cy="622458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3400" y="887657"/>
            <a:ext cx="4035425" cy="25241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8566" y="3379346"/>
            <a:ext cx="4657725" cy="364013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8962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726c76b0c5a512a80bdb68a5f11dade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9654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7670" y="-33955"/>
            <a:ext cx="8229600" cy="1143000"/>
          </a:xfrm>
        </p:spPr>
        <p:txBody>
          <a:bodyPr>
            <a:noAutofit/>
          </a:bodyPr>
          <a:lstStyle/>
          <a:p>
            <a:r>
              <a:rPr lang="en-US" sz="2400" b="1" dirty="0" err="1">
                <a:latin typeface="+mn-lt"/>
              </a:rPr>
              <a:t>WorldSkills</a:t>
            </a:r>
            <a:r>
              <a:rPr lang="en-US" sz="2400" b="1" dirty="0">
                <a:latin typeface="+mn-lt"/>
              </a:rPr>
              <a:t> Russia 2019</a:t>
            </a:r>
          </a:p>
        </p:txBody>
      </p:sp>
      <p:pic>
        <p:nvPicPr>
          <p:cNvPr id="1031" name="Picture 7" descr="H:\Users\Admin\Downloads\Эмблема 42\новая 2\4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5928" y="-9725"/>
            <a:ext cx="878072" cy="1134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78" t="-2204" b="2204"/>
          <a:stretch/>
        </p:blipFill>
        <p:spPr bwMode="auto">
          <a:xfrm>
            <a:off x="310921" y="348386"/>
            <a:ext cx="3096344" cy="65096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623481"/>
            <a:ext cx="4896544" cy="343634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 descr="C:\Users\User\Downloads\IMG-20190305-WA0069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3764906"/>
            <a:ext cx="4355976" cy="290284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9279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726c76b0c5a512a80bdb68a5f11dade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9654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7670" y="-33955"/>
            <a:ext cx="8229600" cy="114300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latin typeface="+mn-lt"/>
              </a:rPr>
              <a:t>Республиканская научно-практическая конференция </a:t>
            </a:r>
            <a:br>
              <a:rPr lang="ru-RU" sz="2400" b="1" dirty="0" smtClean="0">
                <a:latin typeface="+mn-lt"/>
              </a:rPr>
            </a:br>
            <a:r>
              <a:rPr lang="ru-RU" sz="2400" b="1" dirty="0" smtClean="0">
                <a:latin typeface="+mn-lt"/>
              </a:rPr>
              <a:t>«Шаги </a:t>
            </a:r>
            <a:r>
              <a:rPr lang="ru-RU" sz="2400" b="1" dirty="0">
                <a:latin typeface="+mn-lt"/>
              </a:rPr>
              <a:t>в </a:t>
            </a:r>
            <a:r>
              <a:rPr lang="ru-RU" sz="2400" b="1" dirty="0" smtClean="0">
                <a:latin typeface="+mn-lt"/>
              </a:rPr>
              <a:t>профессию»</a:t>
            </a:r>
            <a:endParaRPr lang="ru-RU" sz="2400" b="1" dirty="0">
              <a:latin typeface="+mn-lt"/>
            </a:endParaRPr>
          </a:p>
        </p:txBody>
      </p:sp>
      <p:pic>
        <p:nvPicPr>
          <p:cNvPr id="1031" name="Picture 7" descr="H:\Users\Admin\Downloads\Эмблема 42\новая 2\4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5928" y="-9725"/>
            <a:ext cx="878072" cy="1134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Users\Admin\Desktop\Новая папка\DSC_7936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24744"/>
            <a:ext cx="4038600" cy="268523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Admin\Desktop\Новая папка\DSC_7976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7544" y="1325241"/>
            <a:ext cx="4210880" cy="2667182"/>
          </a:xfrm>
          <a:prstGeom prst="rect">
            <a:avLst/>
          </a:prstGeom>
          <a:noFill/>
          <a:scene3d>
            <a:camera prst="perspectiveHeroicExtremeLeftFacing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Admin\Desktop\Новая папка\DSC_7983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9904" y="3620794"/>
            <a:ext cx="4584192" cy="30480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8801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726c76b0c5a512a80bdb68a5f11dade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b="1" i="1" dirty="0" smtClean="0">
                <a:latin typeface="Monotype Corsiva" panose="03010101010201010101" pitchFamily="66" charset="0"/>
              </a:rPr>
              <a:t/>
            </a:r>
            <a:br>
              <a:rPr lang="ru-RU" sz="4000" b="1" i="1" dirty="0" smtClean="0">
                <a:latin typeface="Monotype Corsiva" panose="03010101010201010101" pitchFamily="66" charset="0"/>
              </a:rPr>
            </a:br>
            <a:r>
              <a:rPr lang="ru-RU" sz="4000" b="1" i="1" dirty="0" smtClean="0">
                <a:latin typeface="Monotype Corsiva" panose="03010101010201010101" pitchFamily="66" charset="0"/>
              </a:rPr>
              <a:t/>
            </a:r>
            <a:br>
              <a:rPr lang="ru-RU" sz="4000" b="1" i="1" dirty="0" smtClean="0">
                <a:latin typeface="Monotype Corsiva" panose="03010101010201010101" pitchFamily="66" charset="0"/>
              </a:rPr>
            </a:br>
            <a:r>
              <a:rPr lang="ru-RU" sz="4000" b="1" dirty="0" smtClean="0">
                <a:latin typeface="+mn-lt"/>
              </a:rPr>
              <a:t>Формы </a:t>
            </a:r>
            <a:r>
              <a:rPr lang="ru-RU" sz="4000" b="1" dirty="0">
                <a:latin typeface="+mn-lt"/>
              </a:rPr>
              <a:t>проектной активности</a:t>
            </a:r>
            <a:r>
              <a:rPr lang="ru-RU" sz="4000" dirty="0">
                <a:latin typeface="+mn-lt"/>
              </a:rPr>
              <a:t/>
            </a:r>
            <a:br>
              <a:rPr lang="ru-RU" sz="4000" dirty="0">
                <a:latin typeface="+mn-lt"/>
              </a:rPr>
            </a:br>
            <a:endParaRPr lang="ru-RU" sz="4000" b="1" dirty="0">
              <a:latin typeface="+mn-lt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pPr lvl="0" algn="just"/>
            <a:r>
              <a:rPr lang="ru-RU" sz="2400" dirty="0" smtClean="0"/>
              <a:t>Дополненная реальность</a:t>
            </a:r>
          </a:p>
          <a:p>
            <a:pPr lvl="0" algn="just"/>
            <a:r>
              <a:rPr lang="ru-RU" sz="2400" dirty="0" smtClean="0"/>
              <a:t>3Д - проектирование и моделирование</a:t>
            </a:r>
          </a:p>
          <a:p>
            <a:pPr lvl="0" algn="just"/>
            <a:r>
              <a:rPr lang="ru-RU" sz="2400" dirty="0" smtClean="0"/>
              <a:t>Энергетика будущего</a:t>
            </a:r>
          </a:p>
          <a:p>
            <a:pPr lvl="0" algn="just"/>
            <a:r>
              <a:rPr lang="ru-RU" sz="2400" dirty="0" smtClean="0"/>
              <a:t>Логика</a:t>
            </a:r>
          </a:p>
          <a:p>
            <a:pPr lvl="0" algn="just"/>
            <a:r>
              <a:rPr lang="ru-RU" sz="2400" dirty="0" smtClean="0"/>
              <a:t>Старт в медицину</a:t>
            </a:r>
          </a:p>
          <a:p>
            <a:pPr lvl="0" algn="just"/>
            <a:r>
              <a:rPr lang="ru-RU" sz="2400" dirty="0" smtClean="0"/>
              <a:t>Психология и моя будущая профессия</a:t>
            </a:r>
          </a:p>
          <a:p>
            <a:pPr lvl="0" algn="just"/>
            <a:r>
              <a:rPr lang="ru-RU" sz="2400" dirty="0" smtClean="0"/>
              <a:t>Эвристика</a:t>
            </a:r>
          </a:p>
          <a:p>
            <a:pPr lvl="0" algn="just"/>
            <a:r>
              <a:rPr lang="ru-RU" sz="2400" dirty="0" smtClean="0"/>
              <a:t>Азбука предпринимательства</a:t>
            </a:r>
          </a:p>
          <a:p>
            <a:pPr lvl="0" algn="just"/>
            <a:r>
              <a:rPr lang="ru-RU" sz="2400" dirty="0" smtClean="0"/>
              <a:t>Электротехника</a:t>
            </a:r>
          </a:p>
          <a:p>
            <a:pPr lvl="0" algn="just"/>
            <a:r>
              <a:rPr lang="ru-RU" sz="2400" dirty="0" smtClean="0"/>
              <a:t>Мастерская арт-технологий «Арт-</a:t>
            </a:r>
            <a:r>
              <a:rPr lang="ru-RU" sz="2400" dirty="0" err="1" smtClean="0"/>
              <a:t>fantasy</a:t>
            </a:r>
            <a:r>
              <a:rPr lang="ru-RU" sz="2400" dirty="0" smtClean="0"/>
              <a:t>» </a:t>
            </a:r>
          </a:p>
          <a:p>
            <a:pPr lvl="0" algn="just"/>
            <a:r>
              <a:rPr lang="ru-RU" sz="2400" dirty="0" smtClean="0"/>
              <a:t>Креативная мастерская театр моды «</a:t>
            </a:r>
            <a:r>
              <a:rPr lang="ru-RU" sz="2400" dirty="0" err="1" smtClean="0"/>
              <a:t>Art-Fusion</a:t>
            </a:r>
            <a:r>
              <a:rPr lang="ru-RU" sz="2400" dirty="0" smtClean="0"/>
              <a:t>» </a:t>
            </a:r>
          </a:p>
          <a:p>
            <a:endParaRPr lang="ru-RU" dirty="0"/>
          </a:p>
        </p:txBody>
      </p:sp>
      <p:pic>
        <p:nvPicPr>
          <p:cNvPr id="1031" name="Picture 7" descr="H:\Users\Admin\Downloads\Эмблема 42\новая 2\4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5928" y="-9725"/>
            <a:ext cx="878072" cy="1134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398448" y="1124744"/>
            <a:ext cx="7867479" cy="31683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endParaRPr lang="ru-RU" sz="1800" dirty="0"/>
          </a:p>
        </p:txBody>
      </p:sp>
      <p:pic>
        <p:nvPicPr>
          <p:cNvPr id="5122" name="Picture 2" descr="C:\Users\Admin\Desktop\Новая папка\20180402_104517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7" t="3494" r="6178"/>
          <a:stretch/>
        </p:blipFill>
        <p:spPr bwMode="auto">
          <a:xfrm>
            <a:off x="398448" y="2327564"/>
            <a:ext cx="4173552" cy="3388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9929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726c76b0c5a512a80bdb68a5f11dade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503" y="872716"/>
            <a:ext cx="6732240" cy="45719"/>
          </a:xfrm>
        </p:spPr>
        <p:txBody>
          <a:bodyPr>
            <a:noAutofit/>
          </a:bodyPr>
          <a:lstStyle/>
          <a:p>
            <a:r>
              <a:rPr lang="ru-RU" sz="4000" b="1" dirty="0">
                <a:latin typeface="+mn-lt"/>
              </a:rPr>
              <a:t>Способы </a:t>
            </a:r>
            <a:r>
              <a:rPr lang="ru-RU" sz="4000" b="1" dirty="0" smtClean="0">
                <a:latin typeface="+mn-lt"/>
              </a:rPr>
              <a:t> реализации</a:t>
            </a:r>
            <a:r>
              <a:rPr lang="ru-RU" sz="4000" dirty="0">
                <a:latin typeface="+mn-lt"/>
              </a:rPr>
              <a:t/>
            </a:r>
            <a:br>
              <a:rPr lang="ru-RU" sz="4000" dirty="0">
                <a:latin typeface="+mn-lt"/>
              </a:rPr>
            </a:br>
            <a:endParaRPr lang="ru-RU" sz="4000" b="1" dirty="0">
              <a:latin typeface="+mn-lt"/>
            </a:endParaRPr>
          </a:p>
        </p:txBody>
      </p:sp>
      <p:pic>
        <p:nvPicPr>
          <p:cNvPr id="1031" name="Picture 7" descr="H:\Users\Admin\Downloads\Эмблема 42\новая 2\4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5928" y="-9725"/>
            <a:ext cx="878072" cy="1134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398448" y="1124744"/>
            <a:ext cx="8566040" cy="51845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ru-RU" sz="2200" dirty="0">
                <a:latin typeface="+mn-lt"/>
              </a:rPr>
              <a:t>проведение занятий в рамках </a:t>
            </a:r>
            <a:r>
              <a:rPr lang="ru-RU" sz="2200" dirty="0" smtClean="0">
                <a:latin typeface="+mn-lt"/>
              </a:rPr>
              <a:t>общеобразовательной </a:t>
            </a:r>
            <a:r>
              <a:rPr lang="ru-RU" sz="2200" dirty="0">
                <a:latin typeface="+mn-lt"/>
              </a:rPr>
              <a:t>программы; 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ru-RU" sz="2200" dirty="0">
                <a:latin typeface="+mn-lt"/>
              </a:rPr>
              <a:t>профориентация обучающихся;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ru-RU" sz="2200" dirty="0">
                <a:latin typeface="+mn-lt"/>
              </a:rPr>
              <a:t>организация и проведение обучающих семинаров по вопросам профильного обучения;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ru-RU" sz="2200" dirty="0">
                <a:latin typeface="+mn-lt"/>
              </a:rPr>
              <a:t>профпробы;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ru-RU" sz="2200" dirty="0">
                <a:latin typeface="+mn-lt"/>
              </a:rPr>
              <a:t>организация экскурсий;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ru-RU" sz="2200" dirty="0">
                <a:latin typeface="+mn-lt"/>
              </a:rPr>
              <a:t>информационно-</a:t>
            </a:r>
            <a:r>
              <a:rPr lang="ru-RU" sz="2200" dirty="0" err="1">
                <a:latin typeface="+mn-lt"/>
              </a:rPr>
              <a:t>профориентационное</a:t>
            </a:r>
            <a:r>
              <a:rPr lang="ru-RU" sz="2200" dirty="0">
                <a:latin typeface="+mn-lt"/>
              </a:rPr>
              <a:t> сопровождение;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ru-RU" sz="2200" dirty="0">
                <a:latin typeface="+mn-lt"/>
              </a:rPr>
              <a:t>проведение мастер-классов, обучающих лекций; 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ru-RU" sz="2200" dirty="0">
                <a:latin typeface="+mn-lt"/>
              </a:rPr>
              <a:t>кружковая работа; 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ru-RU" sz="2200" dirty="0">
                <a:latin typeface="+mn-lt"/>
              </a:rPr>
              <a:t>дистанционная работа, </a:t>
            </a:r>
            <a:r>
              <a:rPr lang="ru-RU" sz="2200" dirty="0" err="1">
                <a:latin typeface="+mn-lt"/>
              </a:rPr>
              <a:t>вебинары</a:t>
            </a:r>
            <a:r>
              <a:rPr lang="ru-RU" sz="2200" dirty="0">
                <a:latin typeface="+mn-lt"/>
              </a:rPr>
              <a:t>, видеоконференции; 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ru-RU" sz="2200" dirty="0">
                <a:latin typeface="+mn-lt"/>
              </a:rPr>
              <a:t>выставочная деятельность; 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ru-RU" sz="2200" dirty="0" smtClean="0">
                <a:latin typeface="+mn-lt"/>
              </a:rPr>
              <a:t>использование </a:t>
            </a:r>
            <a:r>
              <a:rPr lang="ru-RU" sz="2200" dirty="0">
                <a:latin typeface="+mn-lt"/>
              </a:rPr>
              <a:t>современных педагогических технологий в образовательном процессе; 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ru-RU" sz="2200" dirty="0">
                <a:latin typeface="+mn-lt"/>
              </a:rPr>
              <a:t>совместная работа с вузами и предприятиями, научно-практическая конференция для </a:t>
            </a:r>
            <a:r>
              <a:rPr lang="ru-RU" sz="2200" dirty="0" smtClean="0">
                <a:latin typeface="+mn-lt"/>
              </a:rPr>
              <a:t>обучающихся </a:t>
            </a:r>
            <a:r>
              <a:rPr lang="ru-RU" sz="2200" dirty="0">
                <a:latin typeface="+mn-lt"/>
              </a:rPr>
              <a:t>на базе школы; 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ru-RU" sz="2200" dirty="0">
                <a:latin typeface="+mn-lt"/>
              </a:rPr>
              <a:t>использование внеурочной деятельности для </a:t>
            </a:r>
            <a:r>
              <a:rPr lang="ru-RU" sz="2200" dirty="0" err="1">
                <a:latin typeface="+mn-lt"/>
              </a:rPr>
              <a:t>предпрофильной</a:t>
            </a:r>
            <a:r>
              <a:rPr lang="ru-RU" sz="2200" dirty="0">
                <a:latin typeface="+mn-lt"/>
              </a:rPr>
              <a:t> подготовки обучающихся;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ru-RU" sz="2200" dirty="0" smtClean="0">
                <a:latin typeface="+mn-lt"/>
              </a:rPr>
              <a:t>организация </a:t>
            </a:r>
            <a:r>
              <a:rPr lang="ru-RU" sz="2200" dirty="0">
                <a:latin typeface="+mn-lt"/>
              </a:rPr>
              <a:t>учебной практики студентов на базе </a:t>
            </a:r>
            <a:r>
              <a:rPr lang="ru-RU" sz="2200" dirty="0" smtClean="0">
                <a:latin typeface="+mn-lt"/>
              </a:rPr>
              <a:t>школы</a:t>
            </a:r>
            <a:endParaRPr lang="ru-RU" sz="2200" dirty="0">
              <a:latin typeface="+mn-lt"/>
            </a:endParaRPr>
          </a:p>
          <a:p>
            <a:pPr algn="just"/>
            <a:endParaRPr lang="ru-RU" sz="1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45610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726c76b0c5a512a80bdb68a5f11dade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b="1" dirty="0" smtClean="0">
                <a:latin typeface="+mn-lt"/>
              </a:rPr>
              <a:t>Внеурочная  </a:t>
            </a:r>
            <a:r>
              <a:rPr lang="ru-RU" sz="4000" b="1" dirty="0">
                <a:latin typeface="+mn-lt"/>
              </a:rPr>
              <a:t>деятельность </a:t>
            </a:r>
            <a:r>
              <a:rPr lang="ru-RU" sz="4000" b="1" dirty="0" smtClean="0">
                <a:latin typeface="+mn-lt"/>
              </a:rPr>
              <a:t> </a:t>
            </a:r>
            <a:endParaRPr lang="ru-RU" sz="4000" b="1" dirty="0">
              <a:latin typeface="+mn-lt"/>
            </a:endParaRPr>
          </a:p>
        </p:txBody>
      </p:sp>
      <p:sp>
        <p:nvSpPr>
          <p:cNvPr id="11" name="Объект 10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150000"/>
              </a:lnSpc>
            </a:pPr>
            <a:r>
              <a:rPr lang="ru-RU" dirty="0"/>
              <a:t>Спортивно-оздоровительное</a:t>
            </a:r>
          </a:p>
          <a:p>
            <a:pPr>
              <a:lnSpc>
                <a:spcPct val="150000"/>
              </a:lnSpc>
            </a:pPr>
            <a:r>
              <a:rPr lang="ru-RU" dirty="0"/>
              <a:t>Художественно-эстетическое</a:t>
            </a:r>
          </a:p>
          <a:p>
            <a:pPr>
              <a:lnSpc>
                <a:spcPct val="150000"/>
              </a:lnSpc>
            </a:pPr>
            <a:r>
              <a:rPr lang="ru-RU" dirty="0"/>
              <a:t>Обще-интеллектуальное</a:t>
            </a:r>
          </a:p>
          <a:p>
            <a:pPr>
              <a:lnSpc>
                <a:spcPct val="150000"/>
              </a:lnSpc>
            </a:pPr>
            <a:r>
              <a:rPr lang="ru-RU" dirty="0"/>
              <a:t>Социальная работа</a:t>
            </a:r>
          </a:p>
          <a:p>
            <a:pPr>
              <a:lnSpc>
                <a:spcPct val="150000"/>
              </a:lnSpc>
            </a:pPr>
            <a:r>
              <a:rPr lang="ru-RU" dirty="0"/>
              <a:t>Духовно-нравственное</a:t>
            </a:r>
          </a:p>
          <a:p>
            <a:pPr>
              <a:lnSpc>
                <a:spcPct val="150000"/>
              </a:lnSpc>
            </a:pPr>
            <a:r>
              <a:rPr lang="ru-RU" dirty="0"/>
              <a:t>Проектная деятельность</a:t>
            </a:r>
            <a:endParaRPr lang="ru-RU" dirty="0">
              <a:latin typeface="Monotype Corsiva" panose="03010101010201010101" pitchFamily="66" charset="0"/>
            </a:endParaRPr>
          </a:p>
          <a:p>
            <a:endParaRPr lang="ru-RU" dirty="0"/>
          </a:p>
        </p:txBody>
      </p:sp>
      <p:pic>
        <p:nvPicPr>
          <p:cNvPr id="1031" name="Picture 7" descr="H:\Users\Admin\Downloads\Эмблема 42\новая 2\4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5928" y="-9725"/>
            <a:ext cx="878072" cy="1134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431451" y="980728"/>
            <a:ext cx="8496944" cy="31683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ru-RU" sz="2800" dirty="0">
              <a:latin typeface="Monotype Corsiva" panose="03010101010201010101" pitchFamily="66" charset="0"/>
            </a:endParaRPr>
          </a:p>
        </p:txBody>
      </p:sp>
      <p:pic>
        <p:nvPicPr>
          <p:cNvPr id="12" name="Picture 2" descr="C:\Users\Admin\Desktop\Новая папка\fb829adc-6c62-4226-a2d1-d79b0de6c532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85" r="6522" b="7997"/>
          <a:stretch/>
        </p:blipFill>
        <p:spPr bwMode="auto">
          <a:xfrm>
            <a:off x="637309" y="3454896"/>
            <a:ext cx="3657600" cy="2558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Объект 8"/>
          <p:cNvPicPr>
            <a:picLocks noGrp="1" noChangeAspect="1"/>
          </p:cNvPicPr>
          <p:nvPr>
            <p:ph sz="half" idx="1"/>
          </p:nvPr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916" y="1417035"/>
            <a:ext cx="2668385" cy="199921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33291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726c76b0c5a512a80bdb68a5f11dade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1196752"/>
            <a:ext cx="6732240" cy="576064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latin typeface="+mn-lt"/>
              </a:rPr>
              <a:t>Реализация ФГОС через</a:t>
            </a:r>
            <a:br>
              <a:rPr lang="ru-RU" sz="4000" b="1" dirty="0" smtClean="0">
                <a:latin typeface="+mn-lt"/>
              </a:rPr>
            </a:br>
            <a:r>
              <a:rPr lang="ru-RU" sz="4000" b="1" dirty="0" smtClean="0">
                <a:latin typeface="+mn-lt"/>
              </a:rPr>
              <a:t>внеурочную </a:t>
            </a:r>
            <a:r>
              <a:rPr lang="ru-RU" sz="4000" b="1" dirty="0">
                <a:latin typeface="+mn-lt"/>
              </a:rPr>
              <a:t>деятельность</a:t>
            </a:r>
            <a:r>
              <a:rPr lang="ru-RU" sz="4000" dirty="0">
                <a:latin typeface="+mn-lt"/>
              </a:rPr>
              <a:t/>
            </a:r>
            <a:br>
              <a:rPr lang="ru-RU" sz="4000" dirty="0">
                <a:latin typeface="+mn-lt"/>
              </a:rPr>
            </a:br>
            <a:r>
              <a:rPr lang="ru-RU" sz="4000" dirty="0">
                <a:latin typeface="+mn-lt"/>
              </a:rPr>
              <a:t/>
            </a:r>
            <a:br>
              <a:rPr lang="ru-RU" sz="4000" dirty="0">
                <a:latin typeface="+mn-lt"/>
              </a:rPr>
            </a:br>
            <a:endParaRPr lang="ru-RU" sz="4000" b="1" dirty="0">
              <a:solidFill>
                <a:srgbClr val="990033"/>
              </a:solidFill>
              <a:latin typeface="+mn-lt"/>
            </a:endParaRPr>
          </a:p>
        </p:txBody>
      </p:sp>
      <p:pic>
        <p:nvPicPr>
          <p:cNvPr id="1031" name="Picture 7" descr="H:\Users\Admin\Downloads\Эмблема 42\новая 2\4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5928" y="-9725"/>
            <a:ext cx="878072" cy="1134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6166880"/>
              </p:ext>
            </p:extLst>
          </p:nvPr>
        </p:nvGraphicFramePr>
        <p:xfrm>
          <a:off x="107502" y="1473716"/>
          <a:ext cx="8856985" cy="36841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70584"/>
                <a:gridCol w="1348245"/>
                <a:gridCol w="1348245"/>
                <a:gridCol w="2619327"/>
                <a:gridCol w="1770584"/>
              </a:tblGrid>
              <a:tr h="52442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u="none" strike="noStrike" dirty="0">
                          <a:effectLst/>
                          <a:latin typeface="+mn-lt"/>
                        </a:rPr>
                        <a:t>Кружок 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646" marR="6646" marT="6646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u="none" strike="noStrike" dirty="0">
                          <a:effectLst/>
                          <a:latin typeface="+mn-lt"/>
                        </a:rPr>
                        <a:t>Кол-во часов 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646" marR="6646" marT="6646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u="none" strike="noStrike" dirty="0">
                          <a:effectLst/>
                          <a:latin typeface="+mn-lt"/>
                        </a:rPr>
                        <a:t>Класс 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646" marR="6646" marT="6646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u="none" strike="noStrike" dirty="0">
                          <a:effectLst/>
                          <a:latin typeface="+mn-lt"/>
                        </a:rPr>
                        <a:t>Преподаватель 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646" marR="6646" marT="6646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u="none" strike="noStrike" dirty="0">
                          <a:effectLst/>
                          <a:latin typeface="+mn-lt"/>
                        </a:rPr>
                        <a:t>Образовательное учреждение 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646" marR="6646" marT="6646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524421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2000" u="none" strike="noStrike" dirty="0">
                          <a:effectLst/>
                          <a:latin typeface="+mn-lt"/>
                        </a:rPr>
                        <a:t>Биотехнология 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646" marR="6646" marT="6646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effectLst/>
                          <a:latin typeface="+mn-lt"/>
                        </a:rPr>
                        <a:t>4,5 </a:t>
                      </a:r>
                      <a:r>
                        <a:rPr lang="ru-RU" sz="2000" u="none" strike="noStrike" dirty="0" smtClean="0">
                          <a:effectLst/>
                          <a:latin typeface="+mn-lt"/>
                        </a:rPr>
                        <a:t>часа     </a:t>
                      </a:r>
                      <a:r>
                        <a:rPr lang="ru-RU" sz="2000" u="none" strike="noStrike" dirty="0">
                          <a:effectLst/>
                          <a:latin typeface="+mn-lt"/>
                        </a:rPr>
                        <a:t>в неделю 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646" marR="6646" marT="66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effectLst/>
                          <a:latin typeface="+mn-lt"/>
                        </a:rPr>
                        <a:t>5-6 </a:t>
                      </a:r>
                      <a:r>
                        <a:rPr lang="ru-RU" sz="2000" u="none" strike="noStrike" dirty="0" smtClean="0">
                          <a:effectLst/>
                          <a:latin typeface="+mn-lt"/>
                        </a:rPr>
                        <a:t>классы 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646" marR="6646" marT="6646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2000" u="none" strike="noStrike">
                          <a:effectLst/>
                          <a:latin typeface="+mn-lt"/>
                        </a:rPr>
                        <a:t>Дайбова Е.В. IT-лицей 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646" marR="6646" marT="66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+mn-lt"/>
                        </a:rPr>
                        <a:t>ФГАОУ К(П)ФУ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646" marR="6646" marT="6646" marB="0" anchor="ctr"/>
                </a:tc>
              </a:tr>
              <a:tr h="524421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2000" u="none" strike="noStrike" dirty="0">
                          <a:effectLst/>
                          <a:latin typeface="+mn-lt"/>
                        </a:rPr>
                        <a:t>Занимательная химия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646" marR="6646" marT="6646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effectLst/>
                          <a:latin typeface="+mn-lt"/>
                        </a:rPr>
                        <a:t>4,5 </a:t>
                      </a:r>
                      <a:r>
                        <a:rPr lang="ru-RU" sz="2000" u="none" strike="noStrike" dirty="0" smtClean="0">
                          <a:effectLst/>
                          <a:latin typeface="+mn-lt"/>
                        </a:rPr>
                        <a:t>часа     в </a:t>
                      </a:r>
                      <a:r>
                        <a:rPr lang="ru-RU" sz="2000" u="none" strike="noStrike" dirty="0">
                          <a:effectLst/>
                          <a:latin typeface="+mn-lt"/>
                        </a:rPr>
                        <a:t>неделю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646" marR="6646" marT="66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effectLst/>
                          <a:latin typeface="+mn-lt"/>
                        </a:rPr>
                        <a:t>5-6 </a:t>
                      </a:r>
                      <a:r>
                        <a:rPr lang="ru-RU" sz="2000" u="none" strike="noStrike" dirty="0" smtClean="0">
                          <a:effectLst/>
                          <a:latin typeface="+mn-lt"/>
                        </a:rPr>
                        <a:t>классы 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646" marR="6646" marT="6646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2000" u="none" strike="noStrike">
                          <a:effectLst/>
                          <a:latin typeface="+mn-lt"/>
                        </a:rPr>
                        <a:t>Валиуллин Д.Л., учитель химии 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646" marR="6646" marT="66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+mn-lt"/>
                        </a:rPr>
                        <a:t>МБОУ «Школа№42» 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646" marR="6646" marT="6646" marB="0" anchor="ctr"/>
                </a:tc>
              </a:tr>
              <a:tr h="1559163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2000" u="none" strike="noStrike" dirty="0">
                          <a:effectLst/>
                          <a:latin typeface="+mn-lt"/>
                        </a:rPr>
                        <a:t>Азбука предпринимательства 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646" marR="6646" marT="6646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effectLst/>
                          <a:latin typeface="+mn-lt"/>
                        </a:rPr>
                        <a:t>9 </a:t>
                      </a:r>
                      <a:r>
                        <a:rPr lang="ru-RU" sz="2000" u="none" strike="noStrike" dirty="0" smtClean="0">
                          <a:effectLst/>
                          <a:latin typeface="+mn-lt"/>
                        </a:rPr>
                        <a:t>часов </a:t>
                      </a:r>
                      <a:r>
                        <a:rPr lang="ru-RU" sz="2000" u="none" strike="noStrike" dirty="0">
                          <a:effectLst/>
                          <a:latin typeface="+mn-lt"/>
                        </a:rPr>
                        <a:t>в неделю 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646" marR="6646" marT="66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effectLst/>
                          <a:latin typeface="+mn-lt"/>
                        </a:rPr>
                        <a:t>6-7 </a:t>
                      </a:r>
                      <a:r>
                        <a:rPr lang="ru-RU" sz="2000" u="none" strike="noStrike" dirty="0" smtClean="0">
                          <a:effectLst/>
                          <a:latin typeface="+mn-lt"/>
                        </a:rPr>
                        <a:t>классы 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646" marR="6646" marT="664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u="none" strike="noStrike" dirty="0">
                          <a:effectLst/>
                          <a:latin typeface="+mn-lt"/>
                        </a:rPr>
                        <a:t>Вдовина С.Д., </a:t>
                      </a:r>
                      <a:r>
                        <a:rPr lang="ru-RU" sz="2000" u="none" strike="noStrike" dirty="0" err="1" smtClean="0">
                          <a:effectLst/>
                          <a:latin typeface="+mn-lt"/>
                        </a:rPr>
                        <a:t>к.эк</a:t>
                      </a:r>
                      <a:r>
                        <a:rPr lang="ru-RU" sz="2000" u="none" strike="noStrike" dirty="0" smtClean="0">
                          <a:effectLst/>
                          <a:latin typeface="+mn-lt"/>
                        </a:rPr>
                        <a:t>. н., доц. кафедры </a:t>
                      </a:r>
                      <a:r>
                        <a:rPr lang="ru-RU" sz="2000" u="none" strike="noStrike" dirty="0">
                          <a:effectLst/>
                          <a:latin typeface="+mn-lt"/>
                        </a:rPr>
                        <a:t>экономики и производства </a:t>
                      </a:r>
                      <a:r>
                        <a:rPr lang="ru-RU" sz="2000" u="none" strike="noStrike" dirty="0" smtClean="0">
                          <a:effectLst/>
                          <a:latin typeface="+mn-lt"/>
                        </a:rPr>
                        <a:t>Института </a:t>
                      </a:r>
                      <a:r>
                        <a:rPr lang="ru-RU" sz="2000" u="none" strike="noStrike" dirty="0">
                          <a:effectLst/>
                          <a:latin typeface="+mn-lt"/>
                        </a:rPr>
                        <a:t>управления, экономики и финансов 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646" marR="6646" marT="66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effectLst/>
                          <a:latin typeface="+mn-lt"/>
                        </a:rPr>
                        <a:t>ФГАОУ «К(П)ФУ» 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646" marR="6646" marT="6646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549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726c76b0c5a512a80bdb68a5f11dade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75" y="-243408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1196752"/>
            <a:ext cx="6732240" cy="576064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latin typeface="+mn-lt"/>
              </a:rPr>
              <a:t>Реализация ФГОС через</a:t>
            </a:r>
            <a:br>
              <a:rPr lang="ru-RU" sz="4000" b="1" dirty="0" smtClean="0">
                <a:latin typeface="+mn-lt"/>
              </a:rPr>
            </a:br>
            <a:r>
              <a:rPr lang="ru-RU" sz="4000" b="1" dirty="0" smtClean="0">
                <a:latin typeface="+mn-lt"/>
              </a:rPr>
              <a:t>внеурочную </a:t>
            </a:r>
            <a:r>
              <a:rPr lang="ru-RU" sz="4000" b="1" dirty="0">
                <a:latin typeface="+mn-lt"/>
              </a:rPr>
              <a:t>деятельность</a:t>
            </a:r>
            <a:r>
              <a:rPr lang="ru-RU" sz="4000" dirty="0">
                <a:latin typeface="+mn-lt"/>
              </a:rPr>
              <a:t/>
            </a:r>
            <a:br>
              <a:rPr lang="ru-RU" sz="4000" dirty="0">
                <a:latin typeface="+mn-lt"/>
              </a:rPr>
            </a:br>
            <a:r>
              <a:rPr lang="ru-RU" sz="4000" dirty="0">
                <a:latin typeface="+mn-lt"/>
              </a:rPr>
              <a:t/>
            </a:r>
            <a:br>
              <a:rPr lang="ru-RU" sz="4000" dirty="0">
                <a:latin typeface="+mn-lt"/>
              </a:rPr>
            </a:br>
            <a:endParaRPr lang="ru-RU" sz="4000" b="1" dirty="0">
              <a:latin typeface="+mn-lt"/>
            </a:endParaRPr>
          </a:p>
        </p:txBody>
      </p:sp>
      <p:pic>
        <p:nvPicPr>
          <p:cNvPr id="1031" name="Picture 7" descr="H:\Users\Admin\Downloads\Эмблема 42\новая 2\4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5928" y="-9725"/>
            <a:ext cx="878072" cy="1134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1547561"/>
              </p:ext>
            </p:extLst>
          </p:nvPr>
        </p:nvGraphicFramePr>
        <p:xfrm>
          <a:off x="107505" y="1473716"/>
          <a:ext cx="8928990" cy="462333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11804"/>
                <a:gridCol w="1315409"/>
                <a:gridCol w="1176177"/>
                <a:gridCol w="2770051"/>
                <a:gridCol w="1655549"/>
              </a:tblGrid>
              <a:tr h="52442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u="none" strike="noStrike" dirty="0">
                          <a:effectLst/>
                          <a:latin typeface="+mn-lt"/>
                        </a:rPr>
                        <a:t>Кружок 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646" marR="6646" marT="6646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u="none" strike="noStrike" dirty="0">
                          <a:effectLst/>
                          <a:latin typeface="+mn-lt"/>
                        </a:rPr>
                        <a:t>Кол-во часов 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646" marR="6646" marT="6646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u="none" strike="noStrike" dirty="0">
                          <a:effectLst/>
                          <a:latin typeface="+mn-lt"/>
                        </a:rPr>
                        <a:t>Класс 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646" marR="6646" marT="6646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u="none" strike="noStrike" dirty="0">
                          <a:effectLst/>
                          <a:latin typeface="+mn-lt"/>
                        </a:rPr>
                        <a:t>Преподаватель 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646" marR="6646" marT="6646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u="none" strike="noStrike" dirty="0">
                          <a:effectLst/>
                          <a:latin typeface="+mn-lt"/>
                        </a:rPr>
                        <a:t>Образовательное учреждение 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646" marR="6646" marT="6646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559163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2000" u="none" strike="noStrike" dirty="0" smtClean="0">
                          <a:effectLst/>
                          <a:latin typeface="+mn-lt"/>
                        </a:rPr>
                        <a:t>3Д </a:t>
                      </a:r>
                      <a:r>
                        <a:rPr lang="ru-RU" sz="2000" u="none" strike="noStrike" dirty="0">
                          <a:effectLst/>
                          <a:latin typeface="+mn-lt"/>
                        </a:rPr>
                        <a:t>проектирование и моделирование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646" marR="6646" marT="6646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effectLst/>
                          <a:latin typeface="+mn-lt"/>
                        </a:rPr>
                        <a:t>4,5 часа </a:t>
                      </a:r>
                      <a:r>
                        <a:rPr lang="ru-RU" sz="2000" u="none" strike="noStrike" dirty="0" smtClean="0">
                          <a:effectLst/>
                          <a:latin typeface="+mn-lt"/>
                        </a:rPr>
                        <a:t>     в </a:t>
                      </a:r>
                      <a:r>
                        <a:rPr lang="ru-RU" sz="2000" u="none" strike="noStrike" dirty="0">
                          <a:effectLst/>
                          <a:latin typeface="+mn-lt"/>
                        </a:rPr>
                        <a:t>неделю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646" marR="6646" marT="66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effectLst/>
                          <a:latin typeface="+mn-lt"/>
                        </a:rPr>
                        <a:t>5 класс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646" marR="6646" marT="664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u="none" strike="noStrike" dirty="0" err="1">
                          <a:effectLst/>
                          <a:latin typeface="+mn-lt"/>
                        </a:rPr>
                        <a:t>Шамсияров</a:t>
                      </a:r>
                      <a:r>
                        <a:rPr lang="ru-RU" sz="2000" u="none" strike="noStrike" dirty="0">
                          <a:effectLst/>
                          <a:latin typeface="+mn-lt"/>
                        </a:rPr>
                        <a:t> А.Н., </a:t>
                      </a:r>
                      <a:r>
                        <a:rPr lang="ru-RU" sz="2000" u="none" strike="noStrike" dirty="0" smtClean="0">
                          <a:effectLst/>
                          <a:latin typeface="+mn-lt"/>
                        </a:rPr>
                        <a:t>преп. кафедры </a:t>
                      </a:r>
                      <a:r>
                        <a:rPr lang="ru-RU" sz="2000" u="none" strike="noStrike" dirty="0">
                          <a:effectLst/>
                          <a:latin typeface="+mn-lt"/>
                        </a:rPr>
                        <a:t>инженерной компьютерной графики и автоматизированного проектирования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646" marR="6646" marT="66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effectLst/>
                          <a:latin typeface="+mn-lt"/>
                        </a:rPr>
                        <a:t>ФГБОУ ВО «КГЭУ»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646" marR="6646" marT="6646" marB="0" anchor="ctr"/>
                </a:tc>
              </a:tr>
              <a:tr h="1559163">
                <a:tc>
                  <a:txBody>
                    <a:bodyPr/>
                    <a:lstStyle/>
                    <a:p>
                      <a:pPr marL="0" algn="just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Энергетика будущего</a:t>
                      </a:r>
                      <a:endParaRPr lang="ru-RU" sz="2000" b="0" i="0" u="none" strike="noStrike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часа </a:t>
                      </a:r>
                      <a:r>
                        <a:rPr lang="ru-RU" sz="20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в </a:t>
                      </a:r>
                      <a:r>
                        <a:rPr lang="ru-RU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неделю</a:t>
                      </a:r>
                      <a:endParaRPr lang="ru-RU" sz="20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класс</a:t>
                      </a:r>
                      <a:endParaRPr lang="ru-RU" sz="2000" b="0" i="0" u="none" strike="noStrike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Аскаров Р.Р., </a:t>
                      </a:r>
                      <a:r>
                        <a:rPr lang="ru-RU" sz="20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к. тех. н.,</a:t>
                      </a:r>
                      <a:r>
                        <a:rPr lang="ru-RU" sz="20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20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директор </a:t>
                      </a:r>
                      <a:r>
                        <a:rPr lang="ru-RU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учебно-исследовательского демонстрационного Центра компетенций и технологий в области энергосбережения</a:t>
                      </a:r>
                      <a:endParaRPr lang="ru-RU" sz="20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ФГБОУ ВО «КГЭУ»</a:t>
                      </a:r>
                      <a:endParaRPr lang="ru-RU" sz="20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56853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726c76b0c5a512a80bdb68a5f11dade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986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1196752"/>
            <a:ext cx="6732240" cy="576064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latin typeface="+mn-lt"/>
              </a:rPr>
              <a:t>Реализация ФГОС через</a:t>
            </a:r>
            <a:br>
              <a:rPr lang="ru-RU" sz="4000" b="1" dirty="0" smtClean="0">
                <a:latin typeface="+mn-lt"/>
              </a:rPr>
            </a:br>
            <a:r>
              <a:rPr lang="ru-RU" sz="4000" b="1" dirty="0" smtClean="0">
                <a:latin typeface="+mn-lt"/>
              </a:rPr>
              <a:t>внеурочную </a:t>
            </a:r>
            <a:r>
              <a:rPr lang="ru-RU" sz="4000" b="1" dirty="0">
                <a:latin typeface="+mn-lt"/>
              </a:rPr>
              <a:t>деятельность</a:t>
            </a:r>
            <a:r>
              <a:rPr lang="ru-RU" sz="4000" dirty="0">
                <a:latin typeface="+mn-lt"/>
              </a:rPr>
              <a:t/>
            </a:r>
            <a:br>
              <a:rPr lang="ru-RU" sz="4000" dirty="0">
                <a:latin typeface="+mn-lt"/>
              </a:rPr>
            </a:br>
            <a:r>
              <a:rPr lang="ru-RU" sz="4000" dirty="0">
                <a:latin typeface="+mn-lt"/>
              </a:rPr>
              <a:t/>
            </a:r>
            <a:br>
              <a:rPr lang="ru-RU" sz="4000" dirty="0">
                <a:latin typeface="+mn-lt"/>
              </a:rPr>
            </a:br>
            <a:endParaRPr lang="ru-RU" sz="4000" b="1" dirty="0">
              <a:latin typeface="+mn-lt"/>
            </a:endParaRPr>
          </a:p>
        </p:txBody>
      </p:sp>
      <p:pic>
        <p:nvPicPr>
          <p:cNvPr id="1031" name="Picture 7" descr="H:\Users\Admin\Downloads\Эмблема 42\новая 2\4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5928" y="-9725"/>
            <a:ext cx="878072" cy="1134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0787287"/>
              </p:ext>
            </p:extLst>
          </p:nvPr>
        </p:nvGraphicFramePr>
        <p:xfrm>
          <a:off x="107503" y="1568936"/>
          <a:ext cx="8928992" cy="503093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84979"/>
                <a:gridCol w="1359206"/>
                <a:gridCol w="1359206"/>
                <a:gridCol w="2640622"/>
                <a:gridCol w="1784979"/>
              </a:tblGrid>
              <a:tr h="86479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u="none" strike="noStrike" dirty="0">
                          <a:effectLst/>
                          <a:latin typeface="+mn-lt"/>
                        </a:rPr>
                        <a:t>Кружок 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646" marR="6646" marT="6646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u="none" strike="noStrike" dirty="0">
                          <a:effectLst/>
                          <a:latin typeface="+mn-lt"/>
                        </a:rPr>
                        <a:t>Кол-во часов 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646" marR="6646" marT="6646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u="none" strike="noStrike" dirty="0">
                          <a:effectLst/>
                          <a:latin typeface="+mn-lt"/>
                        </a:rPr>
                        <a:t>Класс 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646" marR="6646" marT="6646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u="none" strike="noStrike" dirty="0">
                          <a:effectLst/>
                          <a:latin typeface="+mn-lt"/>
                        </a:rPr>
                        <a:t>Преподаватель 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646" marR="6646" marT="6646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u="none" strike="noStrike" dirty="0">
                          <a:effectLst/>
                          <a:latin typeface="+mn-lt"/>
                        </a:rPr>
                        <a:t>Образовательное учреждение 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646" marR="6646" marT="6646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581314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Логика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часа </a:t>
                      </a:r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в </a:t>
                      </a:r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неделю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класс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Тактамышева</a:t>
                      </a:r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Р.Р., </a:t>
                      </a:r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к. фил. н.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ФГБОУ ВО «КГЭУ»</a:t>
                      </a:r>
                    </a:p>
                  </a:txBody>
                  <a:tcPr marL="9525" marR="9525" marT="9525" marB="0" anchor="ctr"/>
                </a:tc>
              </a:tr>
              <a:tr h="581314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Эвристика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</a:t>
                      </a:r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часа          </a:t>
                      </a:r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в неделю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класс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Тактамышева</a:t>
                      </a:r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Р.Р., </a:t>
                      </a:r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к. фил. н.</a:t>
                      </a:r>
                      <a:endParaRPr lang="ru-RU" sz="2000" dirty="0" smtClean="0">
                        <a:effectLst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ФГБОУ ВО «КГЭУ»</a:t>
                      </a:r>
                    </a:p>
                  </a:txBody>
                  <a:tcPr marL="9525" marR="9525" marT="9525" marB="0" anchor="ctr"/>
                </a:tc>
              </a:tr>
              <a:tr h="1463943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Психология и моя будущая профессия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часа </a:t>
                      </a:r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в </a:t>
                      </a:r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неделю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5-6 </a:t>
                      </a:r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классы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Пухова Ю.В., начальник отдела </a:t>
                      </a:r>
                      <a:r>
                        <a:rPr lang="ru-RU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довузовского</a:t>
                      </a:r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образования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ФГБОУ ВО </a:t>
                      </a:r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«КГМУ </a:t>
                      </a:r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Минздрава </a:t>
                      </a:r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России»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1463943">
                <a:tc>
                  <a:txBody>
                    <a:bodyPr/>
                    <a:lstStyle/>
                    <a:p>
                      <a:pPr marL="0" algn="just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Старт в медицину</a:t>
                      </a:r>
                      <a:endParaRPr lang="ru-RU" sz="18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 часа         в неделю</a:t>
                      </a:r>
                      <a:endParaRPr lang="ru-RU" sz="18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5-6 классы</a:t>
                      </a:r>
                      <a:endParaRPr lang="ru-RU" sz="18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Курманаевская Т.Н., ст. лаборант кафедры нормальной анатомии</a:t>
                      </a:r>
                      <a:endParaRPr lang="ru-RU" sz="18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ФГБОУ ВО «КГМУ Минздрава России»</a:t>
                      </a:r>
                      <a:endParaRPr lang="ru-RU" sz="18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93750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726c76b0c5a512a80bdb68a5f11dade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3114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1196752"/>
            <a:ext cx="6732240" cy="576064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latin typeface="+mn-lt"/>
              </a:rPr>
              <a:t>Реализация ФГОС через </a:t>
            </a:r>
            <a:br>
              <a:rPr lang="ru-RU" sz="4000" b="1" dirty="0" smtClean="0">
                <a:latin typeface="+mn-lt"/>
              </a:rPr>
            </a:br>
            <a:r>
              <a:rPr lang="ru-RU" sz="4000" b="1" dirty="0" smtClean="0">
                <a:latin typeface="+mn-lt"/>
              </a:rPr>
              <a:t>внеурочную </a:t>
            </a:r>
            <a:r>
              <a:rPr lang="ru-RU" sz="4000" b="1" dirty="0">
                <a:latin typeface="+mn-lt"/>
              </a:rPr>
              <a:t>деятельность</a:t>
            </a:r>
            <a:br>
              <a:rPr lang="ru-RU" sz="4000" b="1" dirty="0">
                <a:latin typeface="+mn-lt"/>
              </a:rPr>
            </a:br>
            <a:r>
              <a:rPr lang="ru-RU" sz="4000" b="1" dirty="0">
                <a:latin typeface="+mn-lt"/>
              </a:rPr>
              <a:t/>
            </a:r>
            <a:br>
              <a:rPr lang="ru-RU" sz="4000" b="1" dirty="0">
                <a:latin typeface="+mn-lt"/>
              </a:rPr>
            </a:br>
            <a:endParaRPr lang="ru-RU" sz="4000" b="1" dirty="0">
              <a:latin typeface="+mn-lt"/>
            </a:endParaRPr>
          </a:p>
        </p:txBody>
      </p:sp>
      <p:pic>
        <p:nvPicPr>
          <p:cNvPr id="1031" name="Picture 7" descr="H:\Users\Admin\Downloads\Эмблема 42\новая 2\4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5928" y="-9725"/>
            <a:ext cx="878072" cy="1134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486559"/>
              </p:ext>
            </p:extLst>
          </p:nvPr>
        </p:nvGraphicFramePr>
        <p:xfrm>
          <a:off x="107503" y="1473716"/>
          <a:ext cx="8928992" cy="46423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84979"/>
                <a:gridCol w="1359206"/>
                <a:gridCol w="1359206"/>
                <a:gridCol w="2640622"/>
                <a:gridCol w="1784979"/>
              </a:tblGrid>
              <a:tr h="52442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u="none" strike="noStrike" dirty="0">
                          <a:effectLst/>
                          <a:latin typeface="+mn-lt"/>
                        </a:rPr>
                        <a:t>Кружок 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646" marR="6646" marT="6646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u="none" strike="noStrike" dirty="0">
                          <a:effectLst/>
                          <a:latin typeface="+mn-lt"/>
                        </a:rPr>
                        <a:t>Кол-во часов 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646" marR="6646" marT="6646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u="none" strike="noStrike" dirty="0">
                          <a:effectLst/>
                          <a:latin typeface="+mn-lt"/>
                        </a:rPr>
                        <a:t>Класс 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646" marR="6646" marT="6646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u="none" strike="noStrike" dirty="0">
                          <a:effectLst/>
                          <a:latin typeface="+mn-lt"/>
                        </a:rPr>
                        <a:t>Преподаватель 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646" marR="6646" marT="6646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u="none" strike="noStrike" dirty="0">
                          <a:effectLst/>
                          <a:latin typeface="+mn-lt"/>
                        </a:rPr>
                        <a:t>Образовательное учреждение 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646" marR="6646" marT="6646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524421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Электротехника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4,5 часа </a:t>
                      </a:r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в </a:t>
                      </a:r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неделю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7-8 классы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Леонтьев С.В</a:t>
                      </a:r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., </a:t>
                      </a:r>
                    </a:p>
                    <a:p>
                      <a:pPr algn="just" fontAlgn="ctr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учитель физики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МБОУ </a:t>
                      </a:r>
                      <a:endParaRPr lang="ru-RU" sz="20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ctr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«</a:t>
                      </a:r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Школа №42»</a:t>
                      </a:r>
                    </a:p>
                  </a:txBody>
                  <a:tcPr marL="9525" marR="9525" marT="9525" marB="0" anchor="ctr"/>
                </a:tc>
              </a:tr>
              <a:tr h="524421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Основы бизнеса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</a:t>
                      </a:r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часа         </a:t>
                      </a:r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в неделю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Юсупалиев</a:t>
                      </a:r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Д.С</a:t>
                      </a:r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., преподаватель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ИНО УВО «Университет управления «ТИСБИ»</a:t>
                      </a:r>
                    </a:p>
                  </a:txBody>
                  <a:tcPr marL="9525" marR="9525" marT="9525" marB="0" anchor="ctr"/>
                </a:tc>
              </a:tr>
              <a:tr h="524421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Всезнайка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часа </a:t>
                      </a:r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в </a:t>
                      </a:r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неделю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класс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Закирова Л.Х., </a:t>
                      </a:r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учитель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МБОУ </a:t>
                      </a:r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«</a:t>
                      </a:r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Школа №42»</a:t>
                      </a:r>
                    </a:p>
                  </a:txBody>
                  <a:tcPr marL="9525" marR="9525" marT="9525" marB="0" anchor="ctr"/>
                </a:tc>
              </a:tr>
              <a:tr h="1559163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Английский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язык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«English: learn and play», «Amazing English»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часа </a:t>
                      </a:r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в </a:t>
                      </a:r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неделю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1-7 классы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Воронина Е.В.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5727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1687</TotalTime>
  <Words>821</Words>
  <Application>Microsoft Office PowerPoint</Application>
  <PresentationFormat>Экран (4:3)</PresentationFormat>
  <Paragraphs>230</Paragraphs>
  <Slides>20</Slides>
  <Notes>13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Муниципальное бюджетное  общеобразовательное учреждение  «Средняя общеобразовательная школа  № 42»  Приволжского района г. Казани</vt:lpstr>
      <vt:lpstr>Кадровое обеспечение </vt:lpstr>
      <vt:lpstr>Кадровое обеспечение </vt:lpstr>
      <vt:lpstr>Контингент </vt:lpstr>
      <vt:lpstr>Сотрудничество </vt:lpstr>
      <vt:lpstr> Экспериментальная  деятельность </vt:lpstr>
      <vt:lpstr>Экскурсии на предприятия и профпробы </vt:lpstr>
      <vt:lpstr>Студент одного дня</vt:lpstr>
      <vt:lpstr>Ранняя профилизация обучающихся</vt:lpstr>
      <vt:lpstr>Ранняя профилизация обучающихся</vt:lpstr>
      <vt:lpstr>Ранняя профилизация обучающихся</vt:lpstr>
      <vt:lpstr>WorldSkills Russia 2019</vt:lpstr>
      <vt:lpstr>Республиканская научно-практическая конференция  «Шаги в профессию»</vt:lpstr>
      <vt:lpstr>  Формы проектной активности </vt:lpstr>
      <vt:lpstr>Способы  реализации </vt:lpstr>
      <vt:lpstr>Внеурочная  деятельность  </vt:lpstr>
      <vt:lpstr>Реализация ФГОС через внеурочную деятельность  </vt:lpstr>
      <vt:lpstr>Реализация ФГОС через внеурочную деятельность  </vt:lpstr>
      <vt:lpstr>Реализация ФГОС через внеурочную деятельность  </vt:lpstr>
      <vt:lpstr>Реализация ФГОС через  внеурочную деятельность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146</cp:revision>
  <dcterms:created xsi:type="dcterms:W3CDTF">2019-04-22T07:07:07Z</dcterms:created>
  <dcterms:modified xsi:type="dcterms:W3CDTF">2019-08-21T07:26:37Z</dcterms:modified>
</cp:coreProperties>
</file>